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258" r:id="rId6"/>
    <p:sldId id="260" r:id="rId7"/>
    <p:sldId id="276" r:id="rId8"/>
    <p:sldId id="267" r:id="rId9"/>
    <p:sldId id="273" r:id="rId10"/>
    <p:sldId id="272" r:id="rId11"/>
    <p:sldId id="282" r:id="rId12"/>
    <p:sldId id="285" r:id="rId13"/>
    <p:sldId id="286" r:id="rId14"/>
    <p:sldId id="263" r:id="rId15"/>
    <p:sldId id="271" r:id="rId16"/>
    <p:sldId id="277" r:id="rId17"/>
    <p:sldId id="278" r:id="rId18"/>
    <p:sldId id="281" r:id="rId19"/>
    <p:sldId id="280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5736" autoAdjust="0"/>
  </p:normalViewPr>
  <p:slideViewPr>
    <p:cSldViewPr snapToGrid="0">
      <p:cViewPr varScale="1">
        <p:scale>
          <a:sx n="80" d="100"/>
          <a:sy n="80" d="100"/>
        </p:scale>
        <p:origin x="82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3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2A70936-F116-402D-B40E-FA07F69C81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57DC11-F831-449C-ADEB-077CA72462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0070C-37B4-449D-86BF-E4931F16635D}" type="datetime1">
              <a:rPr lang="ru-RU" smtClean="0"/>
              <a:t>03.11.2023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55BB2D-59EC-48D8-AE8C-86817B8A9C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E6234F-8955-40F7-A434-EED4ABD6D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59A75-79D7-4EDD-82CB-5414B3B1D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85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54AC323-B726-4D2A-939E-BBCDB67E5B76}" type="datetime1">
              <a:rPr lang="ru-RU" noProof="0" smtClean="0"/>
              <a:t>03.11.2023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0C6D3C-9EB0-4F2C-9026-3887D1CDB4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77631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9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324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716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55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410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547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91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872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750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616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598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665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169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6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612000" tIns="0" rtlCol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rtlCol="0" anchor="ctr"/>
          <a:lstStyle>
            <a:lvl1pPr algn="l">
              <a:defRPr sz="5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35C97F3D-57FA-4E82-9EEC-E930880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0" y="4276447"/>
            <a:ext cx="5161550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rtlCol="0" anchor="ctr"/>
          <a:lstStyle>
            <a:lvl1pPr marL="0" indent="0" algn="l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31775C8-C7F0-4EC5-A9C0-53AE3A0C5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0" y="6262080"/>
            <a:ext cx="7560000" cy="360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E8B0AE2-DA19-49E2-AC81-5272385D3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42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6858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78907576-77BD-4FD0-A9FE-48D249CB435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3794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3794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6363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16" name="Текст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6363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28931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18" name="Текст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8931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7711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0" name="Рисунок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30280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1" name="Рисунок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92848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id="{FE407FE5-15DF-40F7-B14C-0A04CC30C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3794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23" name="Текст 12">
            <a:extLst>
              <a:ext uri="{FF2B5EF4-FFF2-40B4-BE49-F238E27FC236}">
                <a16:creationId xmlns:a16="http://schemas.microsoft.com/office/drawing/2014/main" id="{7DD73F77-2E6A-450D-B4AF-8643D8AE1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3794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24" name="Текст 4">
            <a:extLst>
              <a:ext uri="{FF2B5EF4-FFF2-40B4-BE49-F238E27FC236}">
                <a16:creationId xmlns:a16="http://schemas.microsoft.com/office/drawing/2014/main" id="{7F1CAED2-2A78-4780-A303-060C24C565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6363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27" name="Текст 12">
            <a:extLst>
              <a:ext uri="{FF2B5EF4-FFF2-40B4-BE49-F238E27FC236}">
                <a16:creationId xmlns:a16="http://schemas.microsoft.com/office/drawing/2014/main" id="{4E77CA0B-49F8-4EE9-84A7-AB28FD1CC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6363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28" name="Текст 4">
            <a:extLst>
              <a:ext uri="{FF2B5EF4-FFF2-40B4-BE49-F238E27FC236}">
                <a16:creationId xmlns:a16="http://schemas.microsoft.com/office/drawing/2014/main" id="{5D4F2294-CE3A-4705-BCB3-C5DAFA373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28931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32" name="Текст 12">
            <a:extLst>
              <a:ext uri="{FF2B5EF4-FFF2-40B4-BE49-F238E27FC236}">
                <a16:creationId xmlns:a16="http://schemas.microsoft.com/office/drawing/2014/main" id="{7B49F9AF-7698-444D-8D12-FA0B6A713E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8931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33" name="Рисунок 25">
            <a:extLst>
              <a:ext uri="{FF2B5EF4-FFF2-40B4-BE49-F238E27FC236}">
                <a16:creationId xmlns:a16="http://schemas.microsoft.com/office/drawing/2014/main" id="{6057C2E9-1501-4819-B77D-23A0268DB0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7711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4" name="Рисунок 25">
            <a:extLst>
              <a:ext uri="{FF2B5EF4-FFF2-40B4-BE49-F238E27FC236}">
                <a16:creationId xmlns:a16="http://schemas.microsoft.com/office/drawing/2014/main" id="{C77B8544-1CEE-4ED4-89E8-ED04267380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30280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5" name="Рисунок 25">
            <a:extLst>
              <a:ext uri="{FF2B5EF4-FFF2-40B4-BE49-F238E27FC236}">
                <a16:creationId xmlns:a16="http://schemas.microsoft.com/office/drawing/2014/main" id="{E1131D92-0382-469E-A358-A2EC5FDCCF3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92848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C0EBF36-B9CA-4962-B198-27B56B54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921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исленные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0" y="1992933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A98EA298-DD21-4B69-8125-094245ED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213" y="19929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ru-RU" noProof="0"/>
              <a:t>Разместите</a:t>
            </a:r>
            <a:br>
              <a:rPr lang="ru-RU" noProof="0"/>
            </a:br>
            <a:r>
              <a:rPr lang="ru-RU" noProof="0"/>
              <a:t>здесь изображение или логотип</a:t>
            </a:r>
          </a:p>
        </p:txBody>
      </p:sp>
      <p:sp>
        <p:nvSpPr>
          <p:cNvPr id="12" name="Рисунок 10">
            <a:extLst>
              <a:ext uri="{FF2B5EF4-FFF2-40B4-BE49-F238E27FC236}">
                <a16:creationId xmlns:a16="http://schemas.microsoft.com/office/drawing/2014/main" id="{4C93EFCC-1E62-4200-9E96-2476EE2581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213" y="34311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ru-RU" noProof="0"/>
              <a:t>Разместите</a:t>
            </a:r>
            <a:br>
              <a:rPr lang="ru-RU" noProof="0"/>
            </a:br>
            <a:r>
              <a:rPr lang="ru-RU" noProof="0"/>
              <a:t>здесь изображение или логотип</a:t>
            </a:r>
          </a:p>
        </p:txBody>
      </p:sp>
      <p:sp>
        <p:nvSpPr>
          <p:cNvPr id="13" name="Рисунок 10">
            <a:extLst>
              <a:ext uri="{FF2B5EF4-FFF2-40B4-BE49-F238E27FC236}">
                <a16:creationId xmlns:a16="http://schemas.microsoft.com/office/drawing/2014/main" id="{8741D874-BD81-4469-AA1C-32517FD7C3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213" y="48693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ru-RU" noProof="0"/>
              <a:t>Разместите</a:t>
            </a:r>
            <a:br>
              <a:rPr lang="ru-RU" noProof="0"/>
            </a:br>
            <a:r>
              <a:rPr lang="ru-RU" noProof="0"/>
              <a:t>здесь изображение или логотип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CFB0B599-DDEF-43E9-A07F-FC328C595B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95500" y="3422739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63FF0857-6431-48DC-BE82-9A93C55CE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95500" y="4867850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21194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417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0" tIns="0" rIns="612000" rtlCol="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bIns="756000" rtlCol="0" anchor="ctr"/>
          <a:lstStyle>
            <a:lvl1pPr algn="l">
              <a:lnSpc>
                <a:spcPct val="65000"/>
              </a:lnSpc>
              <a:defRPr sz="8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</a:t>
            </a:r>
            <a:br>
              <a:rPr lang="ru-RU" noProof="0"/>
            </a:br>
            <a:r>
              <a:rPr lang="ru-RU" noProof="0"/>
              <a:t>за внимание!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</p:spPr>
        <p:txBody>
          <a:bodyPr rtlCol="0"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Электронная почта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</p:spPr>
        <p:txBody>
          <a:bodyPr rtlCol="0" anchor="t"/>
          <a:lstStyle>
            <a:lvl1pPr marL="0" indent="0">
              <a:buNone/>
              <a:defRPr sz="1000" i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18579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A75689F-8B6B-4484-8064-90B4D8FB7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7343" y="2731933"/>
            <a:ext cx="6903253" cy="3350673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576000" tIns="1872000" rIns="576000" rtlCol="0"/>
          <a:lstStyle>
            <a:lvl1pPr marL="0" indent="0">
              <a:lnSpc>
                <a:spcPts val="2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Опишите свою главную идею</a:t>
            </a:r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C57B9832-0120-4094-8C27-082E3533C5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012000" cy="6858000"/>
          </a:xfrm>
          <a:custGeom>
            <a:avLst/>
            <a:gdLst>
              <a:gd name="connsiteX0" fmla="*/ 0 w 12012000"/>
              <a:gd name="connsiteY0" fmla="*/ 0 h 6858000"/>
              <a:gd name="connsiteX1" fmla="*/ 8592000 w 12012000"/>
              <a:gd name="connsiteY1" fmla="*/ 0 h 6858000"/>
              <a:gd name="connsiteX2" fmla="*/ 8592000 w 12012000"/>
              <a:gd name="connsiteY2" fmla="*/ 180000 h 6858000"/>
              <a:gd name="connsiteX3" fmla="*/ 12012000 w 12012000"/>
              <a:gd name="connsiteY3" fmla="*/ 180000 h 6858000"/>
              <a:gd name="connsiteX4" fmla="*/ 12012000 w 12012000"/>
              <a:gd name="connsiteY4" fmla="*/ 6678000 h 6858000"/>
              <a:gd name="connsiteX5" fmla="*/ 8592000 w 12012000"/>
              <a:gd name="connsiteY5" fmla="*/ 6678000 h 6858000"/>
              <a:gd name="connsiteX6" fmla="*/ 8592000 w 12012000"/>
              <a:gd name="connsiteY6" fmla="*/ 6858000 h 6858000"/>
              <a:gd name="connsiteX7" fmla="*/ 0 w 1201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2000" h="6858000">
                <a:moveTo>
                  <a:pt x="0" y="0"/>
                </a:moveTo>
                <a:lnTo>
                  <a:pt x="8592000" y="0"/>
                </a:lnTo>
                <a:lnTo>
                  <a:pt x="8592000" y="180000"/>
                </a:lnTo>
                <a:lnTo>
                  <a:pt x="12012000" y="180000"/>
                </a:lnTo>
                <a:lnTo>
                  <a:pt x="12012000" y="6678000"/>
                </a:lnTo>
                <a:lnTo>
                  <a:pt x="8592000" y="667800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0" tIns="0" rIns="61200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3999" y="6262080"/>
            <a:ext cx="6190934" cy="360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2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EAF90A48-1BFB-4A19-9A1C-2851879F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778" y="3096087"/>
            <a:ext cx="5455750" cy="1008000"/>
          </a:xfrm>
        </p:spPr>
        <p:txBody>
          <a:bodyPr rtlCol="0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C9E79024-4B2E-43B0-8607-196181AB731F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3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чисел со значк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F266E5-40A6-4643-B9AC-B38F27256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1CB790CB-E4F5-4B61-A03E-1CA0C32E3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4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B570684C-B743-402E-8778-A65199577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10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FCEC7149-9A00-4CA4-B800-1BFD6EBEB8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2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0374F0E2-36BA-43B5-8799-77AA3367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9707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1BA12174-6A24-4E61-8D58-B3B42C31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56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D3A67B21-0E8B-4922-94F9-20492309C4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6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D801C20C-82D2-465E-8D45-DF1A57E045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08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62BAD45E-2039-4F8D-9CFC-42BFA3756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12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64A78879-6338-4F3B-864E-8FF4E08C00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7654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id="{80118439-B306-4F20-9200-1C429EADC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1000" y="5271502"/>
            <a:ext cx="1990001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Результат</a:t>
            </a:r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99B7E7F2-DF6B-4441-B0B1-7E87E29BA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85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7" name="Рисунок 25">
            <a:extLst>
              <a:ext uri="{FF2B5EF4-FFF2-40B4-BE49-F238E27FC236}">
                <a16:creationId xmlns:a16="http://schemas.microsoft.com/office/drawing/2014/main" id="{ED41522A-FBAF-4E5D-B592-F13855964E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853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8" name="Рисунок 25">
            <a:extLst>
              <a:ext uri="{FF2B5EF4-FFF2-40B4-BE49-F238E27FC236}">
                <a16:creationId xmlns:a16="http://schemas.microsoft.com/office/drawing/2014/main" id="{AA51069C-E1DC-44A0-A6A0-2A4AB0DD4D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84044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id="{42F6437E-5478-451F-9BE3-E8160EA435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589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0" name="Рисунок 25">
            <a:extLst>
              <a:ext uri="{FF2B5EF4-FFF2-40B4-BE49-F238E27FC236}">
                <a16:creationId xmlns:a16="http://schemas.microsoft.com/office/drawing/2014/main" id="{25127DFD-53A7-41A8-B591-AEEC120380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45749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3892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ое разделение 60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F76D43D-0DDD-4BAD-8213-BDBF75C30A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6118" y="4338116"/>
            <a:ext cx="10839764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A6D3ACF3-E1F5-4332-9836-C8E6C46591B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43438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F8FE7-66F4-4586-B49B-61E115ED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B5B890-F885-418C-9812-59970CAC6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50521507-88DE-417D-8076-D9152E1E1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FC7DDD-6F93-45F8-AFD6-95AA051FE8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D1CD6042-5DF4-4624-BC32-25F68745304A}"/>
              </a:ext>
            </a:extLst>
          </p:cNvPr>
          <p:cNvSpPr/>
          <p:nvPr userDrawn="1"/>
        </p:nvSpPr>
        <p:spPr>
          <a:xfrm rot="5400000">
            <a:off x="8220300" y="371700"/>
            <a:ext cx="4343400" cy="3600000"/>
          </a:xfrm>
          <a:custGeom>
            <a:avLst/>
            <a:gdLst>
              <a:gd name="connsiteX0" fmla="*/ 0 w 4343400"/>
              <a:gd name="connsiteY0" fmla="*/ 3600000 h 3600000"/>
              <a:gd name="connsiteX1" fmla="*/ 0 w 4343400"/>
              <a:gd name="connsiteY1" fmla="*/ 0 h 3600000"/>
              <a:gd name="connsiteX2" fmla="*/ 180000 w 4343400"/>
              <a:gd name="connsiteY2" fmla="*/ 0 h 3600000"/>
              <a:gd name="connsiteX3" fmla="*/ 4343400 w 4343400"/>
              <a:gd name="connsiteY3" fmla="*/ 0 h 3600000"/>
              <a:gd name="connsiteX4" fmla="*/ 4343400 w 4343400"/>
              <a:gd name="connsiteY4" fmla="*/ 180000 h 3600000"/>
              <a:gd name="connsiteX5" fmla="*/ 180000 w 4343400"/>
              <a:gd name="connsiteY5" fmla="*/ 180000 h 3600000"/>
              <a:gd name="connsiteX6" fmla="*/ 180000 w 43434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4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4343400" y="0"/>
                </a:lnTo>
                <a:lnTo>
                  <a:pt x="43434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6294759C-286C-4281-B194-581C766EEF28}"/>
              </a:ext>
            </a:extLst>
          </p:cNvPr>
          <p:cNvSpPr/>
          <p:nvPr userDrawn="1"/>
        </p:nvSpPr>
        <p:spPr>
          <a:xfrm rot="5400000">
            <a:off x="9134700" y="3800700"/>
            <a:ext cx="2514600" cy="3600000"/>
          </a:xfrm>
          <a:custGeom>
            <a:avLst/>
            <a:gdLst>
              <a:gd name="connsiteX0" fmla="*/ 0 w 2514600"/>
              <a:gd name="connsiteY0" fmla="*/ 180000 h 3600000"/>
              <a:gd name="connsiteX1" fmla="*/ 0 w 2514600"/>
              <a:gd name="connsiteY1" fmla="*/ 0 h 3600000"/>
              <a:gd name="connsiteX2" fmla="*/ 2334600 w 2514600"/>
              <a:gd name="connsiteY2" fmla="*/ 0 h 3600000"/>
              <a:gd name="connsiteX3" fmla="*/ 2514600 w 2514600"/>
              <a:gd name="connsiteY3" fmla="*/ 0 h 3600000"/>
              <a:gd name="connsiteX4" fmla="*/ 2514600 w 2514600"/>
              <a:gd name="connsiteY4" fmla="*/ 180000 h 3600000"/>
              <a:gd name="connsiteX5" fmla="*/ 2514600 w 2514600"/>
              <a:gd name="connsiteY5" fmla="*/ 3600000 h 3600000"/>
              <a:gd name="connsiteX6" fmla="*/ 2334600 w 2514600"/>
              <a:gd name="connsiteY6" fmla="*/ 3600000 h 3600000"/>
              <a:gd name="connsiteX7" fmla="*/ 2334600 w 25146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0" h="36000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78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блоков содержимого со знач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3">
            <a:extLst>
              <a:ext uri="{FF2B5EF4-FFF2-40B4-BE49-F238E27FC236}">
                <a16:creationId xmlns:a16="http://schemas.microsoft.com/office/drawing/2014/main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22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1706BC54-FE11-4237-96CC-8DA267DB5D7C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058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058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129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6" name="Текст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129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2000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8" name="Текст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2000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58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0" name="Текст 12">
            <a:extLst>
              <a:ext uri="{FF2B5EF4-FFF2-40B4-BE49-F238E27FC236}">
                <a16:creationId xmlns:a16="http://schemas.microsoft.com/office/drawing/2014/main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58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129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2" name="Текст 12">
            <a:extLst>
              <a:ext uri="{FF2B5EF4-FFF2-40B4-BE49-F238E27FC236}">
                <a16:creationId xmlns:a16="http://schemas.microsoft.com/office/drawing/2014/main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129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2000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4" name="Текст 12">
            <a:extLst>
              <a:ext uri="{FF2B5EF4-FFF2-40B4-BE49-F238E27FC236}">
                <a16:creationId xmlns:a16="http://schemas.microsoft.com/office/drawing/2014/main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2000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87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блоков содержимого со знач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45350A6A-6F84-47F4-AE00-8295D96D08C8}"/>
              </a:ext>
            </a:extLst>
          </p:cNvPr>
          <p:cNvSpPr/>
          <p:nvPr userDrawn="1"/>
        </p:nvSpPr>
        <p:spPr>
          <a:xfrm rot="5400000">
            <a:off x="8677500" y="3343500"/>
            <a:ext cx="3429000" cy="3600000"/>
          </a:xfrm>
          <a:custGeom>
            <a:avLst/>
            <a:gdLst>
              <a:gd name="connsiteX0" fmla="*/ 0 w 3429000"/>
              <a:gd name="connsiteY0" fmla="*/ 180000 h 3600000"/>
              <a:gd name="connsiteX1" fmla="*/ 0 w 3429000"/>
              <a:gd name="connsiteY1" fmla="*/ 0 h 3600000"/>
              <a:gd name="connsiteX2" fmla="*/ 3249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3429000 w 3429000"/>
              <a:gd name="connsiteY5" fmla="*/ 3600000 h 3600000"/>
              <a:gd name="connsiteX6" fmla="*/ 3249000 w 3429000"/>
              <a:gd name="connsiteY6" fmla="*/ 3600000 h 3600000"/>
              <a:gd name="connsiteX7" fmla="*/ 3249000 w 34290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3600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3429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863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863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5432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6" name="Текст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432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8" name="Текст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08907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0" name="Рисунок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71476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1" name="Рисунок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34044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AEA98CFA-B2A7-4BCC-B1DC-01CFAD2DD65E}"/>
              </a:ext>
            </a:extLst>
          </p:cNvPr>
          <p:cNvSpPr/>
          <p:nvPr userDrawn="1"/>
        </p:nvSpPr>
        <p:spPr>
          <a:xfrm rot="5400000">
            <a:off x="8677500" y="-85500"/>
            <a:ext cx="3429000" cy="3600000"/>
          </a:xfrm>
          <a:custGeom>
            <a:avLst/>
            <a:gdLst>
              <a:gd name="connsiteX0" fmla="*/ 0 w 3429000"/>
              <a:gd name="connsiteY0" fmla="*/ 3600000 h 3600000"/>
              <a:gd name="connsiteX1" fmla="*/ 0 w 3429000"/>
              <a:gd name="connsiteY1" fmla="*/ 0 h 3600000"/>
              <a:gd name="connsiteX2" fmla="*/ 180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180000 w 3429000"/>
              <a:gd name="connsiteY5" fmla="*/ 180000 h 3600000"/>
              <a:gd name="connsiteX6" fmla="*/ 180000 w 34290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42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 — те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E752CBEE-7696-40FC-AB0E-8790B179D18C}"/>
              </a:ext>
            </a:extLst>
          </p:cNvPr>
          <p:cNvSpPr/>
          <p:nvPr userDrawn="1"/>
        </p:nvSpPr>
        <p:spPr>
          <a:xfrm rot="5400000">
            <a:off x="8188485" y="2854485"/>
            <a:ext cx="4407031" cy="3600000"/>
          </a:xfrm>
          <a:custGeom>
            <a:avLst/>
            <a:gdLst>
              <a:gd name="connsiteX0" fmla="*/ 0 w 4407031"/>
              <a:gd name="connsiteY0" fmla="*/ 180000 h 3600000"/>
              <a:gd name="connsiteX1" fmla="*/ 0 w 4407031"/>
              <a:gd name="connsiteY1" fmla="*/ 0 h 3600000"/>
              <a:gd name="connsiteX2" fmla="*/ 4227031 w 4407031"/>
              <a:gd name="connsiteY2" fmla="*/ 0 h 3600000"/>
              <a:gd name="connsiteX3" fmla="*/ 4407031 w 4407031"/>
              <a:gd name="connsiteY3" fmla="*/ 0 h 3600000"/>
              <a:gd name="connsiteX4" fmla="*/ 4407031 w 4407031"/>
              <a:gd name="connsiteY4" fmla="*/ 180000 h 3600000"/>
              <a:gd name="connsiteX5" fmla="*/ 4407031 w 4407031"/>
              <a:gd name="connsiteY5" fmla="*/ 3600000 h 3600000"/>
              <a:gd name="connsiteX6" fmla="*/ 4227031 w 4407031"/>
              <a:gd name="connsiteY6" fmla="*/ 3600000 h 3600000"/>
              <a:gd name="connsiteX7" fmla="*/ 4227031 w 4407031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031" h="3600000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245140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89445125-53D2-43B3-8ABC-C88E463BE7DD}"/>
              </a:ext>
            </a:extLst>
          </p:cNvPr>
          <p:cNvSpPr/>
          <p:nvPr userDrawn="1"/>
        </p:nvSpPr>
        <p:spPr>
          <a:xfrm rot="5400000">
            <a:off x="9166516" y="-574515"/>
            <a:ext cx="2450969" cy="3600000"/>
          </a:xfrm>
          <a:custGeom>
            <a:avLst/>
            <a:gdLst>
              <a:gd name="connsiteX0" fmla="*/ 0 w 2450969"/>
              <a:gd name="connsiteY0" fmla="*/ 3600000 h 3600000"/>
              <a:gd name="connsiteX1" fmla="*/ 0 w 2450969"/>
              <a:gd name="connsiteY1" fmla="*/ 0 h 3600000"/>
              <a:gd name="connsiteX2" fmla="*/ 180000 w 2450969"/>
              <a:gd name="connsiteY2" fmla="*/ 0 h 3600000"/>
              <a:gd name="connsiteX3" fmla="*/ 2450969 w 2450969"/>
              <a:gd name="connsiteY3" fmla="*/ 0 h 3600000"/>
              <a:gd name="connsiteX4" fmla="*/ 2450969 w 2450969"/>
              <a:gd name="connsiteY4" fmla="*/ 180000 h 3600000"/>
              <a:gd name="connsiteX5" fmla="*/ 180000 w 2450969"/>
              <a:gd name="connsiteY5" fmla="*/ 180000 h 3600000"/>
              <a:gd name="connsiteX6" fmla="*/ 180000 w 2450969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969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2450969" y="0"/>
                </a:lnTo>
                <a:lnTo>
                  <a:pt x="2450969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7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 — полная фотографи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039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 —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7FF01B-795B-4F5D-87AF-6CAA8DD5D48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83039E70-36A3-46C1-B30E-CA4CC0B36C5D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577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0" y="1825625"/>
            <a:ext cx="1080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45BE21-FA72-48F5-9A53-134902BF6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70F79B29-5421-49A7-A511-D916B66A8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78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0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Tx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SzPct val="80000"/>
        <a:buFont typeface="Courier New" panose="02070309020205020404" pitchFamily="49" charset="0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youtu.be/KYbIKGeUy_4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sv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Врач, указывающий на большой экран">
            <a:extLst>
              <a:ext uri="{FF2B5EF4-FFF2-40B4-BE49-F238E27FC236}">
                <a16:creationId xmlns:a16="http://schemas.microsoft.com/office/drawing/2014/main" id="{8F02F647-7DBC-4618-AFF3-8CED69C5CD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8D8E648-93B0-47FF-A306-492EFF7FC4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>
              <a:lnSpc>
                <a:spcPct val="110000"/>
              </a:lnSpc>
            </a:pPr>
            <a:r>
              <a:rPr lang="ru-RU" dirty="0"/>
              <a:t>Ваше </a:t>
            </a:r>
            <a:r>
              <a:rPr lang="ru-RU" dirty="0" smtClean="0"/>
              <a:t>решение для лечения кожных новообразований</a:t>
            </a:r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64857D70-F12B-4E1B-99F8-92DAD4349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8" y="4276447"/>
            <a:ext cx="5157922" cy="620016"/>
          </a:xfrm>
          <a:gradFill>
            <a:gsLst>
              <a:gs pos="800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/>
          <a:p>
            <a:pPr rtl="0"/>
            <a:r>
              <a:rPr lang="ru-RU" dirty="0" smtClean="0"/>
              <a:t>Средство </a:t>
            </a:r>
            <a:r>
              <a:rPr lang="en-US" dirty="0" err="1" smtClean="0"/>
              <a:t>LuLu</a:t>
            </a:r>
            <a:endParaRPr lang="ru-RU" dirty="0"/>
          </a:p>
        </p:txBody>
      </p:sp>
      <p:sp>
        <p:nvSpPr>
          <p:cNvPr id="5" name="объект 7" descr="Бежевый прямоугольник">
            <a:extLst>
              <a:ext uri="{FF2B5EF4-FFF2-40B4-BE49-F238E27FC236}">
                <a16:creationId xmlns:a16="http://schemas.microsoft.com/office/drawing/2014/main" id="{C85C272F-FCB2-478D-9E03-EC734D1AB6C0}"/>
              </a:ext>
            </a:extLst>
          </p:cNvPr>
          <p:cNvSpPr/>
          <p:nvPr/>
        </p:nvSpPr>
        <p:spPr bwMode="white">
          <a:xfrm>
            <a:off x="3687084" y="3441536"/>
            <a:ext cx="5616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A136CB0-4ED9-43FA-81D5-6D3225795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903024" y="4896463"/>
            <a:ext cx="4536000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59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>
          <a:xfrm>
            <a:off x="684213" y="1405643"/>
            <a:ext cx="8822858" cy="360000"/>
          </a:xfrm>
        </p:spPr>
        <p:txBody>
          <a:bodyPr/>
          <a:lstStyle/>
          <a:p>
            <a:pPr algn="just"/>
            <a:r>
              <a:rPr lang="ru-RU" sz="1800" dirty="0">
                <a:solidFill>
                  <a:srgbClr val="595959"/>
                </a:solidFill>
                <a:latin typeface="Arial" panose="020B0604020202020204" pitchFamily="34" charset="0"/>
              </a:rPr>
              <a:t>По ссылке можно посмотреть видео, где </a:t>
            </a:r>
            <a:r>
              <a:rPr lang="ru-RU" sz="1800" dirty="0" smtClean="0">
                <a:solidFill>
                  <a:srgbClr val="595959"/>
                </a:solidFill>
                <a:latin typeface="Arial" panose="020B0604020202020204" pitchFamily="34" charset="0"/>
              </a:rPr>
              <a:t>продемонстрировано </a:t>
            </a:r>
            <a:r>
              <a:rPr lang="ru-RU" sz="1800" dirty="0">
                <a:solidFill>
                  <a:srgbClr val="595959"/>
                </a:solidFill>
                <a:latin typeface="Arial" panose="020B0604020202020204" pitchFamily="34" charset="0"/>
              </a:rPr>
              <a:t>отличие родинок от </a:t>
            </a:r>
            <a:r>
              <a:rPr lang="ru-RU" sz="1800" dirty="0" smtClean="0">
                <a:solidFill>
                  <a:srgbClr val="595959"/>
                </a:solidFill>
                <a:latin typeface="Arial" panose="020B0604020202020204" pitchFamily="34" charset="0"/>
              </a:rPr>
              <a:t>меланомы, </a:t>
            </a:r>
            <a:r>
              <a:rPr lang="ru-RU" sz="1800" dirty="0">
                <a:solidFill>
                  <a:srgbClr val="595959"/>
                </a:solidFill>
                <a:latin typeface="Arial" panose="020B0604020202020204" pitchFamily="34" charset="0"/>
              </a:rPr>
              <a:t>и как обычная родинка может стать злокачественной. </a:t>
            </a:r>
            <a:r>
              <a:rPr lang="ru-RU" sz="1800" dirty="0" smtClean="0">
                <a:solidFill>
                  <a:srgbClr val="595959"/>
                </a:solidFill>
                <a:latin typeface="Arial" panose="020B0604020202020204" pitchFamily="34" charset="0"/>
              </a:rPr>
              <a:t>Но стоит обратить внимание, что процесс прижигания, использованный в кадре, не убирает корневую систему, и это приводит к последующим кожным образованиям. </a:t>
            </a:r>
            <a:endParaRPr lang="ru-RU" sz="1800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algn="just"/>
            <a:endParaRPr lang="ru-RU" dirty="0"/>
          </a:p>
          <a:p>
            <a:pPr algn="just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youtu.be/KYbIKGeUy_4</a:t>
            </a:r>
            <a:r>
              <a:rPr lang="ru-RU" dirty="0" smtClean="0"/>
              <a:t> 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ECC7194-A4D0-457B-9D3E-53681723AFF7}" type="slidenum">
              <a:rPr lang="ru-RU" noProof="0" smtClean="0"/>
              <a:pPr rtl="0"/>
              <a:t>10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важно удалять родинки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3690951"/>
            <a:ext cx="47148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45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11123242-1802-4890-85C8-48524FEB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808186"/>
            <a:ext cx="8755835" cy="370166"/>
          </a:xfrm>
        </p:spPr>
        <p:txBody>
          <a:bodyPr rtlCol="0"/>
          <a:lstStyle/>
          <a:p>
            <a:pPr rtl="0"/>
            <a:r>
              <a:rPr lang="ru-RU" dirty="0" smtClean="0"/>
              <a:t>Далее слайды с наглядными примерами  </a:t>
            </a:r>
            <a:endParaRPr lang="ru-RU" dirty="0"/>
          </a:p>
        </p:txBody>
      </p:sp>
      <p:sp>
        <p:nvSpPr>
          <p:cNvPr id="30" name="объект 7" descr="Бежевый прямоугольник">
            <a:extLst>
              <a:ext uri="{FF2B5EF4-FFF2-40B4-BE49-F238E27FC236}">
                <a16:creationId xmlns:a16="http://schemas.microsoft.com/office/drawing/2014/main" id="{1E04C292-AE6A-4666-9EA6-9D87F84CB793}"/>
              </a:ext>
            </a:extLst>
          </p:cNvPr>
          <p:cNvSpPr/>
          <p:nvPr/>
        </p:nvSpPr>
        <p:spPr bwMode="white">
          <a:xfrm flipV="1">
            <a:off x="722099" y="1277068"/>
            <a:ext cx="3186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4" name="Номер слайда 4">
            <a:extLst>
              <a:ext uri="{FF2B5EF4-FFF2-40B4-BE49-F238E27FC236}">
                <a16:creationId xmlns:a16="http://schemas.microsoft.com/office/drawing/2014/main" id="{D3927B38-2109-4A32-9B61-7046301BA0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5764" y="6241764"/>
            <a:ext cx="270474" cy="270474"/>
          </a:xfrm>
          <a:solidFill>
            <a:schemeClr val="tx2"/>
          </a:solidFill>
        </p:spPr>
        <p:txBody>
          <a:bodyPr vert="horz" lIns="0" tIns="0" rIns="0" bIns="0" rtlCol="0" anchor="ctr"/>
          <a:lstStyle/>
          <a:p>
            <a:r>
              <a:rPr lang="ru-RU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997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927B38-2109-4A32-9B61-7046301BA0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2"/>
          </a:solidFill>
        </p:spPr>
        <p:txBody>
          <a:bodyPr vert="horz" lIns="0" tIns="0" rIns="0" bIns="0" rtlCol="0" anchor="ctr"/>
          <a:lstStyle/>
          <a:p>
            <a:fld id="{EECC7194-A4D0-457B-9D3E-53681723AFF7}" type="slidenum">
              <a:rPr lang="ru-RU">
                <a:solidFill>
                  <a:schemeClr val="bg1"/>
                </a:solidFill>
              </a:rPr>
              <a:pPr/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lh6.googleusercontent.com/2q2Q7zeAgGWg5fpjTYCAY9J74WCD7nI3Z8N_of9leN3S1y4eXgqrQZX78uvqTqVT0qOM7h_HCkPYpN1tL505tQsWq_G3-Y3LgdkiABVK6S0V_eeBaNSmlhIVi9ZFYRz7SmBeb3jI8Do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240" y="1266408"/>
            <a:ext cx="3997445" cy="532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ttps://lh5.googleusercontent.com/uU3hTE5_YBw9JsewavkSW5gYTYorxVA-FtvtGTIeT5_-qH3Hj-lT2vyx9hX170qzqEU8Q_bQEAxCy6nA_f-u_6j0lU5gvrv9RUOzSYJsSs0sBW4w37Y3Vpsgf06e30Gx7al6dk1pWG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584" y="1266904"/>
            <a:ext cx="3997073" cy="532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Текст 6">
            <a:extLst>
              <a:ext uri="{FF2B5EF4-FFF2-40B4-BE49-F238E27FC236}">
                <a16:creationId xmlns:a16="http://schemas.microsoft.com/office/drawing/2014/main" id="{998C0573-728C-4817-B25F-9C4BA8292F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3202" y="409813"/>
            <a:ext cx="11012562" cy="584426"/>
          </a:xfrm>
        </p:spPr>
        <p:txBody>
          <a:bodyPr rtlCol="0"/>
          <a:lstStyle/>
          <a:p>
            <a:pPr algn="just"/>
            <a:r>
              <a:rPr lang="ru-RU" sz="1600" i="0" dirty="0">
                <a:solidFill>
                  <a:srgbClr val="595959"/>
                </a:solidFill>
                <a:latin typeface="Arial" panose="020B0604020202020204" pitchFamily="34" charset="0"/>
              </a:rPr>
              <a:t>Молодой человек с внутренними </a:t>
            </a:r>
            <a:r>
              <a:rPr lang="ru-RU" sz="1600" i="0" dirty="0" err="1">
                <a:solidFill>
                  <a:srgbClr val="595959"/>
                </a:solidFill>
                <a:latin typeface="Arial" panose="020B0604020202020204" pitchFamily="34" charset="0"/>
              </a:rPr>
              <a:t>невусами</a:t>
            </a:r>
            <a:r>
              <a:rPr lang="ru-RU" sz="1600" i="0" dirty="0">
                <a:solidFill>
                  <a:srgbClr val="595959"/>
                </a:solidFill>
                <a:latin typeface="Arial" panose="020B0604020202020204" pitchFamily="34" charset="0"/>
              </a:rPr>
              <a:t>, которые приводили к образованию шишек снаружи. Шишки мешали бриться, и выглядели </a:t>
            </a:r>
            <a:r>
              <a:rPr lang="ru-RU" sz="1600" i="0" dirty="0" err="1" smtClean="0">
                <a:solidFill>
                  <a:srgbClr val="595959"/>
                </a:solidFill>
                <a:latin typeface="Arial" panose="020B0604020202020204" pitchFamily="34" charset="0"/>
              </a:rPr>
              <a:t>неэстетично</a:t>
            </a:r>
            <a:r>
              <a:rPr lang="ru-RU" sz="1600" i="0" dirty="0">
                <a:solidFill>
                  <a:srgbClr val="595959"/>
                </a:solidFill>
                <a:latin typeface="Arial" panose="020B0604020202020204" pitchFamily="34" charset="0"/>
              </a:rPr>
              <a:t>. Через три недели применения жидкости, лицо разгладилось, шишки исчезли</a:t>
            </a:r>
            <a:endParaRPr lang="ru-RU" sz="1600" i="0" noProof="1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891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927B38-2109-4A32-9B61-7046301BA0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2"/>
          </a:solidFill>
        </p:spPr>
        <p:txBody>
          <a:bodyPr vert="horz" lIns="0" tIns="0" rIns="0" bIns="0" rtlCol="0" anchor="ctr"/>
          <a:lstStyle/>
          <a:p>
            <a:fld id="{EECC7194-A4D0-457B-9D3E-53681723AFF7}" type="slidenum">
              <a:rPr lang="ru-RU">
                <a:solidFill>
                  <a:schemeClr val="bg1"/>
                </a:solidFill>
              </a:rPr>
              <a:pPr/>
              <a:t>13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9" name="Picture 3" descr="https://lh4.googleusercontent.com/jE24JFr9GzNFDmp1kJZZHvBvh_XejM8dKl-R5ecJcMyMdv5MoqAWOT0d9PvOdcSPC24AbdZLsd8w7HF7cA6QullxURPn0wlH8CTxdFXX0rO6QCIOIiMy4nm-WfBQGPq3TpDF-Vx_rOL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07" y="1860331"/>
            <a:ext cx="4059308" cy="395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4.googleusercontent.com/8oVg_CZcOD0IOlGQgx13kn2dJY0sjsQXg7odeUi7C28j3Ei2GzRf5gJuDSznYrdXTGf0CRZ68jE9XpZsPK6yQUJp0srDA0Z9t9OFnJ1jTxs2zyw-IeVI3r84jgRxsTCirFSFAD2dpfw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954" y="1860331"/>
            <a:ext cx="3063325" cy="395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lh4.googleusercontent.com/lpwvI9sfy0mS9GF8-qZ2Lnv3c2HSgxFZVv5L1OwUIGE9oe0p_RrSjmmnP-ewWAx8yIHS6mO_mpUEwMqxw_YWzA15Iz2b5rVKommJx8tyB3Xos1c8JZzXVqJvPXs9bD3Udh407iMtkGa-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0251" y="1860331"/>
            <a:ext cx="4157541" cy="395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6">
            <a:extLst>
              <a:ext uri="{FF2B5EF4-FFF2-40B4-BE49-F238E27FC236}">
                <a16:creationId xmlns:a16="http://schemas.microsoft.com/office/drawing/2014/main" id="{998C0573-728C-4817-B25F-9C4BA8292F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3202" y="409813"/>
            <a:ext cx="11012562" cy="584426"/>
          </a:xfrm>
        </p:spPr>
        <p:txBody>
          <a:bodyPr rtlCol="0"/>
          <a:lstStyle/>
          <a:p>
            <a:pPr algn="l"/>
            <a:r>
              <a:rPr lang="ru-RU" sz="1800" i="0" noProof="1">
                <a:solidFill>
                  <a:srgbClr val="595959"/>
                </a:solidFill>
                <a:latin typeface="Arial" panose="020B0604020202020204" pitchFamily="34" charset="0"/>
              </a:rPr>
              <a:t>Базалиома на плече </a:t>
            </a:r>
            <a:r>
              <a:rPr lang="ru-RU" sz="1800" i="0" noProof="1" smtClean="0">
                <a:solidFill>
                  <a:srgbClr val="595959"/>
                </a:solidFill>
                <a:latin typeface="Arial" panose="020B0604020202020204" pitchFamily="34" charset="0"/>
              </a:rPr>
              <a:t>в </a:t>
            </a:r>
            <a:r>
              <a:rPr lang="ru-RU" sz="1800" i="0" noProof="1">
                <a:solidFill>
                  <a:srgbClr val="595959"/>
                </a:solidFill>
                <a:latin typeface="Arial" panose="020B0604020202020204" pitchFamily="34" charset="0"/>
              </a:rPr>
              <a:t>течение 14 </a:t>
            </a:r>
            <a:r>
              <a:rPr lang="ru-RU" sz="1800" i="0" noProof="1" smtClean="0">
                <a:solidFill>
                  <a:srgbClr val="595959"/>
                </a:solidFill>
                <a:latin typeface="Arial" panose="020B0604020202020204" pitchFamily="34" charset="0"/>
              </a:rPr>
              <a:t>недель </a:t>
            </a:r>
            <a:r>
              <a:rPr lang="ru-RU" sz="1800" i="0" noProof="1">
                <a:solidFill>
                  <a:srgbClr val="595959"/>
                </a:solidFill>
                <a:latin typeface="Arial" panose="020B0604020202020204" pitchFamily="34" charset="0"/>
              </a:rPr>
              <a:t>применения жидкости</a:t>
            </a:r>
          </a:p>
        </p:txBody>
      </p:sp>
    </p:spTree>
    <p:extLst>
      <p:ext uri="{BB962C8B-B14F-4D97-AF65-F5344CB8AC3E}">
        <p14:creationId xmlns:p14="http://schemas.microsoft.com/office/powerpoint/2010/main" val="3980069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927B38-2109-4A32-9B61-7046301BA0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54594" y="6241764"/>
            <a:ext cx="270474" cy="270474"/>
          </a:xfrm>
          <a:solidFill>
            <a:schemeClr val="tx2"/>
          </a:solidFill>
        </p:spPr>
        <p:txBody>
          <a:bodyPr vert="horz" lIns="0" tIns="0" rIns="0" bIns="0" rtlCol="0" anchor="ctr"/>
          <a:lstStyle/>
          <a:p>
            <a:fld id="{EECC7194-A4D0-457B-9D3E-53681723AFF7}" type="slidenum">
              <a:rPr lang="ru-RU">
                <a:solidFill>
                  <a:schemeClr val="bg1"/>
                </a:solidFill>
              </a:rPr>
              <a:pPr/>
              <a:t>14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3" name="Picture 3" descr="https://lh6.googleusercontent.com/v-xtS5aB6Scd9Y-RqLHAZpJ225nZ-g_abc4WmPlgxw627XilfaJV7riUTvJKf1tr6El6MHMMqIb0E2yvfOmBj7vZYONy93Q6qCE2QAJszwL6ICK7RbQqh0cnJEVUxWrh40xdehrTopi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697" y="1450428"/>
            <a:ext cx="2162263" cy="288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lh4.googleusercontent.com/Ruk3lMpT-z6yKDoSjwxisa5TwxR-Kj1IEO1bVJIDm5TPILCF1xQH2dz8FVhfDinzrCeI1KaCN1OgDuY94YV1RVrQIo9GWuVL_8C6za50yYm8tUestw3bhrYTcvDSPFA0_3_DBFF0N-G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8" y="1450428"/>
            <a:ext cx="2162262" cy="288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lh3.googleusercontent.com/krP4mbHMbf50UgVfd9FGAYrWshmACINgUKa3DdfEU-JW9hINtJEqSKMkK1Kcd1zlmL8b4i2cmvF82qEilRNIrS2gPxD73dQNQt6Q134-TgZhqJfDR_ESNbU0zRUoTaeERLuuXjxJG-I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38" y="1450428"/>
            <a:ext cx="2202259" cy="288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6">
            <a:extLst>
              <a:ext uri="{FF2B5EF4-FFF2-40B4-BE49-F238E27FC236}">
                <a16:creationId xmlns:a16="http://schemas.microsoft.com/office/drawing/2014/main" id="{998C0573-728C-4817-B25F-9C4BA8292F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3202" y="409813"/>
            <a:ext cx="11012562" cy="584426"/>
          </a:xfrm>
        </p:spPr>
        <p:txBody>
          <a:bodyPr rtlCol="0"/>
          <a:lstStyle/>
          <a:p>
            <a:pPr algn="l"/>
            <a:r>
              <a:rPr lang="ru-RU" sz="1800" i="0" noProof="1">
                <a:solidFill>
                  <a:srgbClr val="595959"/>
                </a:solidFill>
                <a:latin typeface="Arial" panose="020B0604020202020204" pitchFamily="34" charset="0"/>
              </a:rPr>
              <a:t>Базалиома на спине. Процесс </a:t>
            </a:r>
            <a:r>
              <a:rPr lang="ru-RU" sz="1800" i="0" noProof="1" smtClean="0">
                <a:solidFill>
                  <a:srgbClr val="595959"/>
                </a:solidFill>
                <a:latin typeface="Arial" panose="020B0604020202020204" pitchFamily="34" charset="0"/>
              </a:rPr>
              <a:t>регенерации в </a:t>
            </a:r>
            <a:r>
              <a:rPr lang="ru-RU" sz="1800" i="0" noProof="1">
                <a:solidFill>
                  <a:srgbClr val="595959"/>
                </a:solidFill>
                <a:latin typeface="Arial" panose="020B0604020202020204" pitchFamily="34" charset="0"/>
              </a:rPr>
              <a:t>течение 8 </a:t>
            </a:r>
            <a:r>
              <a:rPr lang="ru-RU" sz="1800" i="0" noProof="1" smtClean="0">
                <a:solidFill>
                  <a:srgbClr val="595959"/>
                </a:solidFill>
                <a:latin typeface="Arial" panose="020B0604020202020204" pitchFamily="34" charset="0"/>
              </a:rPr>
              <a:t>недель </a:t>
            </a:r>
            <a:r>
              <a:rPr lang="ru-RU" sz="1800" i="0" noProof="1">
                <a:solidFill>
                  <a:srgbClr val="595959"/>
                </a:solidFill>
                <a:latin typeface="Arial" panose="020B0604020202020204" pitchFamily="34" charset="0"/>
              </a:rPr>
              <a:t>применения жидкости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921" y="1450428"/>
            <a:ext cx="1788200" cy="2883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2121" y="1450428"/>
            <a:ext cx="1655065" cy="28830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7186" y="1450428"/>
            <a:ext cx="1675086" cy="288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927B38-2109-4A32-9B61-7046301BA0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2"/>
          </a:solidFill>
        </p:spPr>
        <p:txBody>
          <a:bodyPr vert="horz" lIns="0" tIns="0" rIns="0" bIns="0" rtlCol="0" anchor="ctr"/>
          <a:lstStyle/>
          <a:p>
            <a:fld id="{EECC7194-A4D0-457B-9D3E-53681723AFF7}" type="slidenum">
              <a:rPr lang="ru-RU">
                <a:solidFill>
                  <a:schemeClr val="bg1"/>
                </a:solidFill>
              </a:rPr>
              <a:pPr/>
              <a:t>15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1" name="Picture 3" descr="https://lh4.googleusercontent.com/ceMALWTwiXegK519R4sr_BM3yKxo7-QJ4njO169Wp8kEqZsnQFFr2TLDAUVD3FDgIttUkCESZgZ0Ryqef5RBPRZ8DI-j7KwKbpAO525M613s5E_nEkzyt7ps8vJd4h1CPD02n5Y2ua7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15304" y="2976363"/>
            <a:ext cx="3287756" cy="246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lh6.googleusercontent.com/vaQh9e6lHncwhYh38Yi4JbtgN8UibJ-bGN5GdI3ADW711-8fZHzrsLaq4CHi1mN7H4KmJJ9rY1lSJF21V15mwXQZ8NnDsCVW7Kwt_OI7vC2xfuJIbM5yWFlmc9hmL8I0ze8Lv7LuDUd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40050" y="2017436"/>
            <a:ext cx="3287755" cy="438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lh4.googleusercontent.com/77op27z7BcsLi2Rgke-a79swT4eKK3j4Jtkzdn8MBLa5cHpF3CKdo4rApwFbYxEe10ML3KTTb8eHcsOXSKWsOrBlC1n2eekMgMnUZZ0X7uCrem8Xs-Zi6Vwgo0rkPGJe2PKww6SrITR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8" y="2565392"/>
            <a:ext cx="4123755" cy="328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998C0573-728C-4817-B25F-9C4BA8292F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3202" y="409813"/>
            <a:ext cx="11012562" cy="584426"/>
          </a:xfrm>
        </p:spPr>
        <p:txBody>
          <a:bodyPr rtlCol="0"/>
          <a:lstStyle/>
          <a:p>
            <a:pPr algn="l"/>
            <a:r>
              <a:rPr lang="ru-RU" sz="1800" i="0" noProof="1">
                <a:solidFill>
                  <a:srgbClr val="595959"/>
                </a:solidFill>
                <a:latin typeface="Arial" panose="020B0604020202020204" pitchFamily="34" charset="0"/>
              </a:rPr>
              <a:t>Родинка на шее. Процесс занял 3 недели</a:t>
            </a:r>
          </a:p>
        </p:txBody>
      </p:sp>
    </p:spTree>
    <p:extLst>
      <p:ext uri="{BB962C8B-B14F-4D97-AF65-F5344CB8AC3E}">
        <p14:creationId xmlns:p14="http://schemas.microsoft.com/office/powerpoint/2010/main" val="645073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927B38-2109-4A32-9B61-7046301BA0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86125" y="6210232"/>
            <a:ext cx="270474" cy="270474"/>
          </a:xfrm>
          <a:solidFill>
            <a:schemeClr val="tx2"/>
          </a:solidFill>
        </p:spPr>
        <p:txBody>
          <a:bodyPr vert="horz" lIns="0" tIns="0" rIns="0" bIns="0" rtlCol="0" anchor="ctr"/>
          <a:lstStyle/>
          <a:p>
            <a:fld id="{EECC7194-A4D0-457B-9D3E-53681723AFF7}" type="slidenum">
              <a:rPr lang="ru-RU">
                <a:solidFill>
                  <a:schemeClr val="bg1"/>
                </a:solidFill>
              </a:rPr>
              <a:pPr/>
              <a:t>16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5" name="Picture 3" descr="https://lh5.googleusercontent.com/B5_2Fn-zmHXfB_6s8XBVgabniK_sbR6w5plzsO_obDouqZM8fXhnSzxKCWrlGO39e8700DymuUzCuoPbqAlF8NlZZhf6VAYpZ_IFdOLr69GgKqj4ppPMTlGSVPlmNB79csx4TgJx7H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53" y="1899542"/>
            <a:ext cx="3373661" cy="449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lh3.googleusercontent.com/WqYKD7URQ1dG9iY4H9wu0GMSABPGP1XS1CG7SZfam5o9Xuf5EW3uiVpNKpR0MYSXn49ngU1W5AWwd2C2rxJ7zzMY0bHTJANW2kepSm7s32B1uyS8_GqliuWQBW6k40inAY_LFbODpeJ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414" y="1899542"/>
            <a:ext cx="3373981" cy="449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lh4.googleusercontent.com/uz0E8Thzj-1nwIwikP-MxFrs_SzYvGa4Rm2ZiWLGseHWHjAB6J7o896b50eOSnBLIwWItVJZvYXr5q0MoaROFAXuqFr2IJ-XCJQecoZkkMuRjzLnMTmGUuq7_F4xmHQjHKuyLrVojjl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92" y="1899542"/>
            <a:ext cx="3373662" cy="449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998C0573-728C-4817-B25F-9C4BA8292F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3202" y="409813"/>
            <a:ext cx="11012562" cy="584426"/>
          </a:xfrm>
        </p:spPr>
        <p:txBody>
          <a:bodyPr rtlCol="0"/>
          <a:lstStyle/>
          <a:p>
            <a:pPr algn="l"/>
            <a:r>
              <a:rPr lang="ru-RU" sz="1800" i="0" noProof="1">
                <a:solidFill>
                  <a:srgbClr val="595959"/>
                </a:solidFill>
                <a:latin typeface="Arial" panose="020B0604020202020204" pitchFamily="34" charset="0"/>
              </a:rPr>
              <a:t>Опухоль пальца спала за 3</a:t>
            </a:r>
            <a:r>
              <a:rPr lang="ru-RU" sz="1800" i="0" noProof="1" smtClean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ru-RU" sz="1800" i="0" noProof="1">
                <a:solidFill>
                  <a:srgbClr val="595959"/>
                </a:solidFill>
                <a:latin typeface="Arial" panose="020B0604020202020204" pitchFamily="34" charset="0"/>
              </a:rPr>
              <a:t>дня. За 2 недели началась регенерация ногтя</a:t>
            </a:r>
          </a:p>
        </p:txBody>
      </p:sp>
    </p:spTree>
    <p:extLst>
      <p:ext uri="{BB962C8B-B14F-4D97-AF65-F5344CB8AC3E}">
        <p14:creationId xmlns:p14="http://schemas.microsoft.com/office/powerpoint/2010/main" val="284343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25421" r="19696"/>
          <a:stretch/>
        </p:blipFill>
        <p:spPr>
          <a:xfrm>
            <a:off x="5754413" y="0"/>
            <a:ext cx="6433517" cy="68500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937"/>
            <a:ext cx="5754413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F7E39F-041F-4A45-A1CF-F8C269887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764002"/>
            <a:ext cx="6058185" cy="317215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/>
          <a:p>
            <a:pPr rtl="0"/>
            <a:r>
              <a:rPr lang="ru-RU" dirty="0"/>
              <a:t>П</a:t>
            </a:r>
            <a:r>
              <a:rPr lang="ru-RU" dirty="0" smtClean="0"/>
              <a:t>омочь людям справляться с внешними дефектами кожи, которые мешают полноценно жить, быть уверенными в себе, и просто быть здоровыми и красивыми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9BE4A06-2673-41EF-AF84-96B0EDEC0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256" y="3175670"/>
            <a:ext cx="4187114" cy="1008000"/>
          </a:xfrm>
        </p:spPr>
        <p:txBody>
          <a:bodyPr rtlCol="0"/>
          <a:lstStyle/>
          <a:p>
            <a:pPr rtl="0"/>
            <a:r>
              <a:rPr lang="ru-RU" sz="2800" dirty="0" smtClean="0"/>
              <a:t>Для чего создано средство </a:t>
            </a:r>
            <a:r>
              <a:rPr lang="en-US" sz="2800" dirty="0" smtClean="0"/>
              <a:t>Lulu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sp>
        <p:nvSpPr>
          <p:cNvPr id="9" name="объект 7" descr="Бежевый прямоугольник">
            <a:extLst>
              <a:ext uri="{FF2B5EF4-FFF2-40B4-BE49-F238E27FC236}">
                <a16:creationId xmlns:a16="http://schemas.microsoft.com/office/drawing/2014/main" id="{400AB11A-4D5E-4CDE-BB60-C8578F59C3E0}"/>
              </a:ext>
            </a:extLst>
          </p:cNvPr>
          <p:cNvSpPr/>
          <p:nvPr/>
        </p:nvSpPr>
        <p:spPr bwMode="white">
          <a:xfrm>
            <a:off x="565054" y="4332687"/>
            <a:ext cx="4752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grpSp>
        <p:nvGrpSpPr>
          <p:cNvPr id="36" name="Группа 35" descr="Значок лампочки">
            <a:extLst>
              <a:ext uri="{FF2B5EF4-FFF2-40B4-BE49-F238E27FC236}">
                <a16:creationId xmlns:a16="http://schemas.microsoft.com/office/drawing/2014/main" id="{840CA54E-FBB9-4848-A45D-E086AA4A5012}"/>
              </a:ext>
            </a:extLst>
          </p:cNvPr>
          <p:cNvGrpSpPr>
            <a:grpSpLocks noChangeAspect="1"/>
          </p:cNvGrpSpPr>
          <p:nvPr/>
        </p:nvGrpSpPr>
        <p:grpSpPr>
          <a:xfrm>
            <a:off x="797371" y="3321944"/>
            <a:ext cx="362015" cy="584795"/>
            <a:chOff x="1684741" y="3186732"/>
            <a:chExt cx="530027" cy="856197"/>
          </a:xfrm>
        </p:grpSpPr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B8ABB65B-B8A5-4C0E-BE4C-E88A7BB3E8A2}"/>
                </a:ext>
              </a:extLst>
            </p:cNvPr>
            <p:cNvSpPr/>
            <p:nvPr/>
          </p:nvSpPr>
          <p:spPr>
            <a:xfrm>
              <a:off x="1817248" y="3777916"/>
              <a:ext cx="265013" cy="61157"/>
            </a:xfrm>
            <a:custGeom>
              <a:avLst/>
              <a:gdLst>
                <a:gd name="connsiteX0" fmla="*/ 30578 w 265013"/>
                <a:gd name="connsiteY0" fmla="*/ 0 h 61156"/>
                <a:gd name="connsiteX1" fmla="*/ 234435 w 265013"/>
                <a:gd name="connsiteY1" fmla="*/ 0 h 61156"/>
                <a:gd name="connsiteX2" fmla="*/ 265013 w 265013"/>
                <a:gd name="connsiteY2" fmla="*/ 30578 h 61156"/>
                <a:gd name="connsiteX3" fmla="*/ 234435 w 265013"/>
                <a:gd name="connsiteY3" fmla="*/ 61157 h 61156"/>
                <a:gd name="connsiteX4" fmla="*/ 30578 w 265013"/>
                <a:gd name="connsiteY4" fmla="*/ 61157 h 61156"/>
                <a:gd name="connsiteX5" fmla="*/ 0 w 265013"/>
                <a:gd name="connsiteY5" fmla="*/ 30578 h 61156"/>
                <a:gd name="connsiteX6" fmla="*/ 30578 w 265013"/>
                <a:gd name="connsiteY6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013" h="61156">
                  <a:moveTo>
                    <a:pt x="30578" y="0"/>
                  </a:moveTo>
                  <a:lnTo>
                    <a:pt x="234435" y="0"/>
                  </a:lnTo>
                  <a:cubicBezTo>
                    <a:pt x="251763" y="0"/>
                    <a:pt x="265013" y="13251"/>
                    <a:pt x="265013" y="30578"/>
                  </a:cubicBezTo>
                  <a:cubicBezTo>
                    <a:pt x="265013" y="47906"/>
                    <a:pt x="251763" y="61157"/>
                    <a:pt x="234435" y="61157"/>
                  </a:cubicBezTo>
                  <a:lnTo>
                    <a:pt x="30578" y="61157"/>
                  </a:lnTo>
                  <a:cubicBezTo>
                    <a:pt x="13251" y="61157"/>
                    <a:pt x="0" y="47906"/>
                    <a:pt x="0" y="30578"/>
                  </a:cubicBezTo>
                  <a:cubicBezTo>
                    <a:pt x="0" y="13251"/>
                    <a:pt x="13251" y="0"/>
                    <a:pt x="30578" y="0"/>
                  </a:cubicBez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D71DD07A-CE80-41D5-AEEB-65192AD34639}"/>
                </a:ext>
              </a:extLst>
            </p:cNvPr>
            <p:cNvSpPr/>
            <p:nvPr/>
          </p:nvSpPr>
          <p:spPr>
            <a:xfrm>
              <a:off x="1817248" y="3879844"/>
              <a:ext cx="265013" cy="61157"/>
            </a:xfrm>
            <a:custGeom>
              <a:avLst/>
              <a:gdLst>
                <a:gd name="connsiteX0" fmla="*/ 30578 w 265013"/>
                <a:gd name="connsiteY0" fmla="*/ 0 h 61156"/>
                <a:gd name="connsiteX1" fmla="*/ 234435 w 265013"/>
                <a:gd name="connsiteY1" fmla="*/ 0 h 61156"/>
                <a:gd name="connsiteX2" fmla="*/ 265013 w 265013"/>
                <a:gd name="connsiteY2" fmla="*/ 30578 h 61156"/>
                <a:gd name="connsiteX3" fmla="*/ 234435 w 265013"/>
                <a:gd name="connsiteY3" fmla="*/ 61157 h 61156"/>
                <a:gd name="connsiteX4" fmla="*/ 30578 w 265013"/>
                <a:gd name="connsiteY4" fmla="*/ 61157 h 61156"/>
                <a:gd name="connsiteX5" fmla="*/ 0 w 265013"/>
                <a:gd name="connsiteY5" fmla="*/ 30578 h 61156"/>
                <a:gd name="connsiteX6" fmla="*/ 30578 w 265013"/>
                <a:gd name="connsiteY6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013" h="61156">
                  <a:moveTo>
                    <a:pt x="30578" y="0"/>
                  </a:moveTo>
                  <a:lnTo>
                    <a:pt x="234435" y="0"/>
                  </a:lnTo>
                  <a:cubicBezTo>
                    <a:pt x="251763" y="0"/>
                    <a:pt x="265013" y="13251"/>
                    <a:pt x="265013" y="30578"/>
                  </a:cubicBezTo>
                  <a:cubicBezTo>
                    <a:pt x="265013" y="47906"/>
                    <a:pt x="251763" y="61157"/>
                    <a:pt x="234435" y="61157"/>
                  </a:cubicBezTo>
                  <a:lnTo>
                    <a:pt x="30578" y="61157"/>
                  </a:lnTo>
                  <a:cubicBezTo>
                    <a:pt x="13251" y="61157"/>
                    <a:pt x="0" y="47906"/>
                    <a:pt x="0" y="30578"/>
                  </a:cubicBezTo>
                  <a:cubicBezTo>
                    <a:pt x="0" y="13251"/>
                    <a:pt x="13251" y="0"/>
                    <a:pt x="30578" y="0"/>
                  </a:cubicBez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4" name="Полилиния: фигура 33">
              <a:extLst>
                <a:ext uri="{FF2B5EF4-FFF2-40B4-BE49-F238E27FC236}">
                  <a16:creationId xmlns:a16="http://schemas.microsoft.com/office/drawing/2014/main" id="{0522D638-DE3D-438D-8C73-954C32D8CB63}"/>
                </a:ext>
              </a:extLst>
            </p:cNvPr>
            <p:cNvSpPr/>
            <p:nvPr/>
          </p:nvSpPr>
          <p:spPr>
            <a:xfrm>
              <a:off x="1883501" y="3981772"/>
              <a:ext cx="132507" cy="61157"/>
            </a:xfrm>
            <a:custGeom>
              <a:avLst/>
              <a:gdLst>
                <a:gd name="connsiteX0" fmla="*/ 0 w 132506"/>
                <a:gd name="connsiteY0" fmla="*/ 0 h 61156"/>
                <a:gd name="connsiteX1" fmla="*/ 66253 w 132506"/>
                <a:gd name="connsiteY1" fmla="*/ 61157 h 61156"/>
                <a:gd name="connsiteX2" fmla="*/ 132507 w 132506"/>
                <a:gd name="connsiteY2" fmla="*/ 0 h 61156"/>
                <a:gd name="connsiteX3" fmla="*/ 0 w 132506"/>
                <a:gd name="connsiteY3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506" h="61156">
                  <a:moveTo>
                    <a:pt x="0" y="0"/>
                  </a:moveTo>
                  <a:cubicBezTo>
                    <a:pt x="3058" y="34656"/>
                    <a:pt x="31598" y="61157"/>
                    <a:pt x="66253" y="61157"/>
                  </a:cubicBezTo>
                  <a:cubicBezTo>
                    <a:pt x="100909" y="61157"/>
                    <a:pt x="129449" y="34656"/>
                    <a:pt x="1325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1AB190E-B14D-440E-9910-B22D8C998B54}"/>
                </a:ext>
              </a:extLst>
            </p:cNvPr>
            <p:cNvSpPr/>
            <p:nvPr/>
          </p:nvSpPr>
          <p:spPr>
            <a:xfrm>
              <a:off x="1684741" y="3186732"/>
              <a:ext cx="530027" cy="550412"/>
            </a:xfrm>
            <a:custGeom>
              <a:avLst/>
              <a:gdLst>
                <a:gd name="connsiteX0" fmla="*/ 265013 w 530026"/>
                <a:gd name="connsiteY0" fmla="*/ 0 h 550412"/>
                <a:gd name="connsiteX1" fmla="*/ 265013 w 530026"/>
                <a:gd name="connsiteY1" fmla="*/ 0 h 550412"/>
                <a:gd name="connsiteX2" fmla="*/ 265013 w 530026"/>
                <a:gd name="connsiteY2" fmla="*/ 0 h 550412"/>
                <a:gd name="connsiteX3" fmla="*/ 0 w 530026"/>
                <a:gd name="connsiteY3" fmla="*/ 261956 h 550412"/>
                <a:gd name="connsiteX4" fmla="*/ 0 w 530026"/>
                <a:gd name="connsiteY4" fmla="*/ 271129 h 550412"/>
                <a:gd name="connsiteX5" fmla="*/ 18347 w 530026"/>
                <a:gd name="connsiteY5" fmla="*/ 362864 h 550412"/>
                <a:gd name="connsiteX6" fmla="*/ 64215 w 530026"/>
                <a:gd name="connsiteY6" fmla="*/ 438291 h 550412"/>
                <a:gd name="connsiteX7" fmla="*/ 126391 w 530026"/>
                <a:gd name="connsiteY7" fmla="*/ 539200 h 550412"/>
                <a:gd name="connsiteX8" fmla="*/ 144738 w 530026"/>
                <a:gd name="connsiteY8" fmla="*/ 550412 h 550412"/>
                <a:gd name="connsiteX9" fmla="*/ 385289 w 530026"/>
                <a:gd name="connsiteY9" fmla="*/ 550412 h 550412"/>
                <a:gd name="connsiteX10" fmla="*/ 403636 w 530026"/>
                <a:gd name="connsiteY10" fmla="*/ 539200 h 550412"/>
                <a:gd name="connsiteX11" fmla="*/ 465812 w 530026"/>
                <a:gd name="connsiteY11" fmla="*/ 438291 h 550412"/>
                <a:gd name="connsiteX12" fmla="*/ 511680 w 530026"/>
                <a:gd name="connsiteY12" fmla="*/ 362864 h 550412"/>
                <a:gd name="connsiteX13" fmla="*/ 530027 w 530026"/>
                <a:gd name="connsiteY13" fmla="*/ 271129 h 550412"/>
                <a:gd name="connsiteX14" fmla="*/ 530027 w 530026"/>
                <a:gd name="connsiteY14" fmla="*/ 261956 h 550412"/>
                <a:gd name="connsiteX15" fmla="*/ 265013 w 530026"/>
                <a:gd name="connsiteY15" fmla="*/ 0 h 550412"/>
                <a:gd name="connsiteX16" fmla="*/ 468870 w 530026"/>
                <a:gd name="connsiteY16" fmla="*/ 270110 h 550412"/>
                <a:gd name="connsiteX17" fmla="*/ 454600 w 530026"/>
                <a:gd name="connsiteY17" fmla="*/ 341460 h 550412"/>
                <a:gd name="connsiteX18" fmla="*/ 419944 w 530026"/>
                <a:gd name="connsiteY18" fmla="*/ 397520 h 550412"/>
                <a:gd name="connsiteX19" fmla="*/ 360826 w 530026"/>
                <a:gd name="connsiteY19" fmla="*/ 489256 h 550412"/>
                <a:gd name="connsiteX20" fmla="*/ 265013 w 530026"/>
                <a:gd name="connsiteY20" fmla="*/ 489256 h 550412"/>
                <a:gd name="connsiteX21" fmla="*/ 170220 w 530026"/>
                <a:gd name="connsiteY21" fmla="*/ 489256 h 550412"/>
                <a:gd name="connsiteX22" fmla="*/ 111102 w 530026"/>
                <a:gd name="connsiteY22" fmla="*/ 397520 h 550412"/>
                <a:gd name="connsiteX23" fmla="*/ 76446 w 530026"/>
                <a:gd name="connsiteY23" fmla="*/ 341460 h 550412"/>
                <a:gd name="connsiteX24" fmla="*/ 62176 w 530026"/>
                <a:gd name="connsiteY24" fmla="*/ 270110 h 550412"/>
                <a:gd name="connsiteX25" fmla="*/ 62176 w 530026"/>
                <a:gd name="connsiteY25" fmla="*/ 261956 h 550412"/>
                <a:gd name="connsiteX26" fmla="*/ 266033 w 530026"/>
                <a:gd name="connsiteY26" fmla="*/ 60138 h 550412"/>
                <a:gd name="connsiteX27" fmla="*/ 266033 w 530026"/>
                <a:gd name="connsiteY27" fmla="*/ 60138 h 550412"/>
                <a:gd name="connsiteX28" fmla="*/ 266033 w 530026"/>
                <a:gd name="connsiteY28" fmla="*/ 60138 h 550412"/>
                <a:gd name="connsiteX29" fmla="*/ 266033 w 530026"/>
                <a:gd name="connsiteY29" fmla="*/ 60138 h 550412"/>
                <a:gd name="connsiteX30" fmla="*/ 266033 w 530026"/>
                <a:gd name="connsiteY30" fmla="*/ 60138 h 550412"/>
                <a:gd name="connsiteX31" fmla="*/ 266033 w 530026"/>
                <a:gd name="connsiteY31" fmla="*/ 60138 h 550412"/>
                <a:gd name="connsiteX32" fmla="*/ 266033 w 530026"/>
                <a:gd name="connsiteY32" fmla="*/ 60138 h 550412"/>
                <a:gd name="connsiteX33" fmla="*/ 469889 w 530026"/>
                <a:gd name="connsiteY33" fmla="*/ 261956 h 550412"/>
                <a:gd name="connsiteX34" fmla="*/ 469889 w 530026"/>
                <a:gd name="connsiteY34" fmla="*/ 270110 h 55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0026" h="550412">
                  <a:moveTo>
                    <a:pt x="265013" y="0"/>
                  </a:moveTo>
                  <a:cubicBezTo>
                    <a:pt x="265013" y="0"/>
                    <a:pt x="265013" y="0"/>
                    <a:pt x="265013" y="0"/>
                  </a:cubicBezTo>
                  <a:cubicBezTo>
                    <a:pt x="265013" y="0"/>
                    <a:pt x="265013" y="0"/>
                    <a:pt x="265013" y="0"/>
                  </a:cubicBezTo>
                  <a:cubicBezTo>
                    <a:pt x="120275" y="1019"/>
                    <a:pt x="3058" y="117217"/>
                    <a:pt x="0" y="261956"/>
                  </a:cubicBezTo>
                  <a:lnTo>
                    <a:pt x="0" y="271129"/>
                  </a:lnTo>
                  <a:cubicBezTo>
                    <a:pt x="1019" y="302727"/>
                    <a:pt x="7135" y="333305"/>
                    <a:pt x="18347" y="362864"/>
                  </a:cubicBezTo>
                  <a:cubicBezTo>
                    <a:pt x="29559" y="390385"/>
                    <a:pt x="44848" y="415867"/>
                    <a:pt x="64215" y="438291"/>
                  </a:cubicBezTo>
                  <a:cubicBezTo>
                    <a:pt x="88678" y="464793"/>
                    <a:pt x="115179" y="516776"/>
                    <a:pt x="126391" y="539200"/>
                  </a:cubicBezTo>
                  <a:cubicBezTo>
                    <a:pt x="129449" y="546335"/>
                    <a:pt x="136584" y="550412"/>
                    <a:pt x="144738" y="550412"/>
                  </a:cubicBezTo>
                  <a:lnTo>
                    <a:pt x="385289" y="550412"/>
                  </a:lnTo>
                  <a:cubicBezTo>
                    <a:pt x="393443" y="550412"/>
                    <a:pt x="400578" y="546335"/>
                    <a:pt x="403636" y="539200"/>
                  </a:cubicBezTo>
                  <a:cubicBezTo>
                    <a:pt x="414848" y="516776"/>
                    <a:pt x="441349" y="464793"/>
                    <a:pt x="465812" y="438291"/>
                  </a:cubicBezTo>
                  <a:cubicBezTo>
                    <a:pt x="485178" y="415867"/>
                    <a:pt x="501487" y="390385"/>
                    <a:pt x="511680" y="362864"/>
                  </a:cubicBezTo>
                  <a:cubicBezTo>
                    <a:pt x="522892" y="333305"/>
                    <a:pt x="529008" y="302727"/>
                    <a:pt x="530027" y="271129"/>
                  </a:cubicBezTo>
                  <a:lnTo>
                    <a:pt x="530027" y="261956"/>
                  </a:lnTo>
                  <a:cubicBezTo>
                    <a:pt x="526969" y="117217"/>
                    <a:pt x="409752" y="1019"/>
                    <a:pt x="265013" y="0"/>
                  </a:cubicBezTo>
                  <a:close/>
                  <a:moveTo>
                    <a:pt x="468870" y="270110"/>
                  </a:moveTo>
                  <a:cubicBezTo>
                    <a:pt x="467851" y="294573"/>
                    <a:pt x="462754" y="319035"/>
                    <a:pt x="454600" y="341460"/>
                  </a:cubicBezTo>
                  <a:cubicBezTo>
                    <a:pt x="446446" y="361845"/>
                    <a:pt x="435234" y="381212"/>
                    <a:pt x="419944" y="397520"/>
                  </a:cubicBezTo>
                  <a:cubicBezTo>
                    <a:pt x="396501" y="426060"/>
                    <a:pt x="376115" y="456638"/>
                    <a:pt x="360826" y="489256"/>
                  </a:cubicBezTo>
                  <a:lnTo>
                    <a:pt x="265013" y="489256"/>
                  </a:lnTo>
                  <a:lnTo>
                    <a:pt x="170220" y="489256"/>
                  </a:lnTo>
                  <a:cubicBezTo>
                    <a:pt x="153912" y="456638"/>
                    <a:pt x="133526" y="426060"/>
                    <a:pt x="111102" y="397520"/>
                  </a:cubicBezTo>
                  <a:cubicBezTo>
                    <a:pt x="96832" y="381212"/>
                    <a:pt x="84600" y="361845"/>
                    <a:pt x="76446" y="341460"/>
                  </a:cubicBezTo>
                  <a:cubicBezTo>
                    <a:pt x="67273" y="319035"/>
                    <a:pt x="63196" y="294573"/>
                    <a:pt x="62176" y="270110"/>
                  </a:cubicBezTo>
                  <a:lnTo>
                    <a:pt x="62176" y="261956"/>
                  </a:lnTo>
                  <a:cubicBezTo>
                    <a:pt x="64215" y="150854"/>
                    <a:pt x="154931" y="61157"/>
                    <a:pt x="266033" y="60138"/>
                  </a:cubicBezTo>
                  <a:lnTo>
                    <a:pt x="266033" y="60138"/>
                  </a:lnTo>
                  <a:lnTo>
                    <a:pt x="266033" y="60138"/>
                  </a:lnTo>
                  <a:cubicBezTo>
                    <a:pt x="266033" y="60138"/>
                    <a:pt x="266033" y="60138"/>
                    <a:pt x="266033" y="60138"/>
                  </a:cubicBezTo>
                  <a:cubicBezTo>
                    <a:pt x="266033" y="60138"/>
                    <a:pt x="266033" y="60138"/>
                    <a:pt x="266033" y="60138"/>
                  </a:cubicBezTo>
                  <a:lnTo>
                    <a:pt x="266033" y="60138"/>
                  </a:lnTo>
                  <a:lnTo>
                    <a:pt x="266033" y="60138"/>
                  </a:lnTo>
                  <a:cubicBezTo>
                    <a:pt x="377134" y="61157"/>
                    <a:pt x="467851" y="149835"/>
                    <a:pt x="469889" y="261956"/>
                  </a:cubicBezTo>
                  <a:lnTo>
                    <a:pt x="469889" y="270110"/>
                  </a:ln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13263" y="5876791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2" name="Номер слайда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 rtl="0"/>
              <a:t>2</a:t>
            </a:fld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CDC0198-E919-4071-9C4B-5B3D19A467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65800" y="3149794"/>
            <a:ext cx="795459" cy="906419"/>
            <a:chOff x="5482999" y="1607028"/>
            <a:chExt cx="1200866" cy="1200866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667DDF34-4085-4945-A320-585AC8EBAAF2}"/>
                </a:ext>
              </a:extLst>
            </p:cNvPr>
            <p:cNvSpPr/>
            <p:nvPr/>
          </p:nvSpPr>
          <p:spPr>
            <a:xfrm>
              <a:off x="5587207" y="1711236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ED521D40-9109-4214-B458-FAB53B1DA80D}"/>
                </a:ext>
              </a:extLst>
            </p:cNvPr>
            <p:cNvSpPr/>
            <p:nvPr/>
          </p:nvSpPr>
          <p:spPr>
            <a:xfrm>
              <a:off x="5482999" y="1607028"/>
              <a:ext cx="1200866" cy="1200866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2" name="AutoShape 4" descr="blob:https://web.whatsapp.com/93a76ffc-17a8-4fae-887e-7a5746f3ebe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blob:https://web.whatsapp.com/93a76ffc-17a8-4fae-887e-7a5746f3ebe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20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 descr="Врач, указывающий на снимки компьютерной томографии">
            <a:extLst>
              <a:ext uri="{FF2B5EF4-FFF2-40B4-BE49-F238E27FC236}">
                <a16:creationId xmlns:a16="http://schemas.microsoft.com/office/drawing/2014/main" id="{51DAB4F3-6A41-481C-8A3E-932EDFC9FED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000" y="179109"/>
            <a:ext cx="11832000" cy="6513922"/>
          </a:xfr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3CBC84C2-2B48-4B15-A420-8B5F2BDE23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34E91A8-F608-453C-810A-BE9918180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808185"/>
            <a:ext cx="9863131" cy="348462"/>
          </a:xfrm>
        </p:spPr>
        <p:txBody>
          <a:bodyPr rtlCol="0"/>
          <a:lstStyle/>
          <a:p>
            <a:pPr rtl="0"/>
            <a:r>
              <a:rPr lang="ru-RU" dirty="0" smtClean="0"/>
              <a:t>С какими образованиями работает жидкость </a:t>
            </a:r>
            <a:r>
              <a:rPr lang="en-US" dirty="0" smtClean="0"/>
              <a:t>lulu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DDB908-45C5-4999-982F-0A82DA013F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2"/>
          </a:solidFill>
        </p:spPr>
        <p:txBody>
          <a:bodyPr vert="horz" lIns="0" tIns="0" rIns="0" bIns="0" rtlCol="0" anchor="ctr"/>
          <a:lstStyle/>
          <a:p>
            <a:fld id="{EECC7194-A4D0-457B-9D3E-53681723AFF7}" type="slidenum">
              <a:rPr lang="ru-RU">
                <a:solidFill>
                  <a:schemeClr val="bg1"/>
                </a:solidFill>
              </a:rPr>
              <a:pPr/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B821A5-5262-4D44-AFEB-D049F229C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0314" y="2387500"/>
            <a:ext cx="1788585" cy="435600"/>
          </a:xfrm>
        </p:spPr>
        <p:txBody>
          <a:bodyPr rtlCol="0"/>
          <a:lstStyle/>
          <a:p>
            <a:pPr rtl="0"/>
            <a:r>
              <a:rPr lang="ru-RU" sz="2200" dirty="0" smtClean="0"/>
              <a:t>Папилломы</a:t>
            </a:r>
            <a:endParaRPr lang="ru-RU" sz="22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030E095F-965E-476E-B681-EE615BECB0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93691" y="2387500"/>
            <a:ext cx="1770693" cy="435600"/>
          </a:xfrm>
        </p:spPr>
        <p:txBody>
          <a:bodyPr rtlCol="0"/>
          <a:lstStyle/>
          <a:p>
            <a:pPr rtl="0"/>
            <a:r>
              <a:rPr lang="ru-RU" sz="2200" spc="-20" dirty="0" err="1" smtClean="0"/>
              <a:t>Кандиломы</a:t>
            </a:r>
            <a:endParaRPr lang="ru-RU" sz="2200" spc="-2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405F6BC-5682-4AA1-9F61-DDF021E685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18567" y="2387500"/>
            <a:ext cx="1652587" cy="435600"/>
          </a:xfrm>
        </p:spPr>
        <p:txBody>
          <a:bodyPr rtlCol="0"/>
          <a:lstStyle/>
          <a:p>
            <a:pPr rtl="0"/>
            <a:r>
              <a:rPr lang="ru-RU" sz="2200" dirty="0" smtClean="0"/>
              <a:t>Родинки</a:t>
            </a:r>
            <a:endParaRPr lang="ru-RU" sz="22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DDFBC7A3-AAE6-4502-9D44-F253ED1E8F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29460" y="2387500"/>
            <a:ext cx="1652587" cy="435600"/>
          </a:xfrm>
        </p:spPr>
        <p:txBody>
          <a:bodyPr rtlCol="0"/>
          <a:lstStyle/>
          <a:p>
            <a:pPr rtl="0"/>
            <a:r>
              <a:rPr lang="ru-RU" sz="2200" dirty="0" err="1" smtClean="0"/>
              <a:t>Базалиомы</a:t>
            </a:r>
            <a:endParaRPr lang="ru-RU" sz="2200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E10C0A43-6ED0-45F1-9DF9-5F2F32278B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40353" y="2383071"/>
            <a:ext cx="1652587" cy="435600"/>
          </a:xfrm>
        </p:spPr>
        <p:txBody>
          <a:bodyPr rtlCol="0"/>
          <a:lstStyle/>
          <a:p>
            <a:pPr rtl="0"/>
            <a:r>
              <a:rPr lang="ru-RU" sz="2200" dirty="0" smtClean="0"/>
              <a:t>Меланомы</a:t>
            </a:r>
            <a:endParaRPr lang="ru-RU" sz="2200" dirty="0"/>
          </a:p>
        </p:txBody>
      </p:sp>
      <p:sp>
        <p:nvSpPr>
          <p:cNvPr id="15" name="Подзаголовок 14">
            <a:extLst>
              <a:ext uri="{FF2B5EF4-FFF2-40B4-BE49-F238E27FC236}">
                <a16:creationId xmlns:a16="http://schemas.microsoft.com/office/drawing/2014/main" id="{65657426-6073-47AB-BB7D-5ED2CAFD6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1000" y="4687151"/>
            <a:ext cx="1990001" cy="620016"/>
          </a:xfrm>
        </p:spPr>
        <p:txBody>
          <a:bodyPr rtlCol="0"/>
          <a:lstStyle/>
          <a:p>
            <a:pPr rtl="0"/>
            <a:r>
              <a:rPr lang="en-US" dirty="0" err="1" smtClean="0"/>
              <a:t>LuLu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9" name="объект 7" descr="Бежевый прямоугольник">
            <a:extLst>
              <a:ext uri="{FF2B5EF4-FFF2-40B4-BE49-F238E27FC236}">
                <a16:creationId xmlns:a16="http://schemas.microsoft.com/office/drawing/2014/main" id="{9B6BE182-7444-49DA-B6FA-215DD68D50CA}"/>
              </a:ext>
            </a:extLst>
          </p:cNvPr>
          <p:cNvSpPr/>
          <p:nvPr/>
        </p:nvSpPr>
        <p:spPr bwMode="white">
          <a:xfrm>
            <a:off x="722099" y="1322787"/>
            <a:ext cx="2520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CC6D3F76-4C60-4559-AE48-60D6FBDC4B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759100" y="4077362"/>
            <a:ext cx="0" cy="311308"/>
          </a:xfrm>
          <a:prstGeom prst="line">
            <a:avLst/>
          </a:prstGeom>
          <a:ln w="3175">
            <a:solidFill>
              <a:schemeClr val="bg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3CA93ACF-485A-4938-9815-8D5DFE3128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096000" y="4077362"/>
            <a:ext cx="1" cy="311308"/>
          </a:xfrm>
          <a:prstGeom prst="line">
            <a:avLst/>
          </a:prstGeom>
          <a:ln w="3175">
            <a:solidFill>
              <a:schemeClr val="bg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48070A33-7382-44AE-AC77-685B09986F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332700" y="4077362"/>
            <a:ext cx="0" cy="311308"/>
          </a:xfrm>
          <a:prstGeom prst="line">
            <a:avLst/>
          </a:prstGeom>
          <a:ln w="3175">
            <a:solidFill>
              <a:schemeClr val="bg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79784603-2F8F-493A-894B-9ECFC35876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281478" y="5297329"/>
            <a:ext cx="1629044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62" name="Соединительная линия: изогнутая 61">
            <a:extLst>
              <a:ext uri="{FF2B5EF4-FFF2-40B4-BE49-F238E27FC236}">
                <a16:creationId xmlns:a16="http://schemas.microsoft.com/office/drawing/2014/main" id="{9A6C85E8-3D95-45FE-A577-C08E6E920D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  <a:endCxn id="15" idx="0"/>
          </p:cNvCxnSpPr>
          <p:nvPr/>
        </p:nvCxnSpPr>
        <p:spPr>
          <a:xfrm rot="16200000" flipH="1">
            <a:off x="3553632" y="2144782"/>
            <a:ext cx="600450" cy="4484288"/>
          </a:xfrm>
          <a:prstGeom prst="bentConnector3">
            <a:avLst>
              <a:gd name="adj1" fmla="val 50000"/>
            </a:avLst>
          </a:prstGeom>
          <a:ln w="3175">
            <a:solidFill>
              <a:schemeClr val="bg2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ная линия: изогнутая 69">
            <a:extLst>
              <a:ext uri="{FF2B5EF4-FFF2-40B4-BE49-F238E27FC236}">
                <a16:creationId xmlns:a16="http://schemas.microsoft.com/office/drawing/2014/main" id="{F1BB5F7E-073B-4BF0-8FA1-F724BA8DB3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  <a:endCxn id="15" idx="0"/>
          </p:cNvCxnSpPr>
          <p:nvPr/>
        </p:nvCxnSpPr>
        <p:spPr>
          <a:xfrm rot="5400000">
            <a:off x="8078790" y="2108341"/>
            <a:ext cx="596021" cy="4561598"/>
          </a:xfrm>
          <a:prstGeom prst="bentConnector3">
            <a:avLst>
              <a:gd name="adj1" fmla="val 50000"/>
            </a:avLst>
          </a:prstGeom>
          <a:ln w="3175">
            <a:solidFill>
              <a:schemeClr val="bg2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Текст 12">
            <a:extLst>
              <a:ext uri="{FF2B5EF4-FFF2-40B4-BE49-F238E27FC236}">
                <a16:creationId xmlns:a16="http://schemas.microsoft.com/office/drawing/2014/main" id="{E10C0A43-6ED0-45F1-9DF9-5F2F32278B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68073" y="2506630"/>
            <a:ext cx="2565760" cy="435600"/>
          </a:xfrm>
        </p:spPr>
        <p:txBody>
          <a:bodyPr rtlCol="0"/>
          <a:lstStyle/>
          <a:p>
            <a:pPr rtl="0"/>
            <a:r>
              <a:rPr lang="ru-RU" sz="2200" dirty="0" smtClean="0"/>
              <a:t>Плоскоклеточный рак</a:t>
            </a:r>
            <a:endParaRPr lang="ru-RU" sz="2200" dirty="0"/>
          </a:p>
        </p:txBody>
      </p:sp>
      <p:sp>
        <p:nvSpPr>
          <p:cNvPr id="61" name="Текст 6">
            <a:extLst>
              <a:ext uri="{FF2B5EF4-FFF2-40B4-BE49-F238E27FC236}">
                <a16:creationId xmlns:a16="http://schemas.microsoft.com/office/drawing/2014/main" id="{998C0573-728C-4817-B25F-9C4BA8292F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2099" y="3342200"/>
            <a:ext cx="8076552" cy="584426"/>
          </a:xfrm>
        </p:spPr>
        <p:txBody>
          <a:bodyPr rtlCol="0"/>
          <a:lstStyle/>
          <a:p>
            <a:endParaRPr lang="ru-RU" sz="1600" spc="-20" dirty="0" smtClean="0">
              <a:solidFill>
                <a:schemeClr val="bg1"/>
              </a:solidFill>
              <a:latin typeface="+mn-lt"/>
            </a:endParaRPr>
          </a:p>
          <a:p>
            <a:endParaRPr lang="ru-RU" sz="1600" spc="-20" dirty="0">
              <a:solidFill>
                <a:schemeClr val="bg1"/>
              </a:solidFill>
              <a:latin typeface="+mn-lt"/>
            </a:endParaRPr>
          </a:p>
          <a:p>
            <a:r>
              <a:rPr lang="ru-RU" sz="1600" spc="-20" dirty="0" smtClean="0">
                <a:solidFill>
                  <a:schemeClr val="bg1"/>
                </a:solidFill>
                <a:latin typeface="+mn-lt"/>
              </a:rPr>
              <a:t>И неважно </a:t>
            </a:r>
            <a:r>
              <a:rPr lang="ru-RU" sz="1600" spc="-20" dirty="0">
                <a:solidFill>
                  <a:schemeClr val="bg1"/>
                </a:solidFill>
                <a:latin typeface="+mn-lt"/>
              </a:rPr>
              <a:t>злокачественная или доброкачественная </a:t>
            </a:r>
            <a:r>
              <a:rPr lang="ru-RU" sz="1600" spc="-20" dirty="0" smtClean="0">
                <a:solidFill>
                  <a:schemeClr val="bg1"/>
                </a:solidFill>
                <a:latin typeface="+mn-lt"/>
              </a:rPr>
              <a:t>проблема</a:t>
            </a:r>
            <a:endParaRPr lang="ru-RU" sz="1600" spc="-20" dirty="0">
              <a:solidFill>
                <a:schemeClr val="bg1"/>
              </a:solidFill>
              <a:latin typeface="+mn-lt"/>
            </a:endParaRPr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spc="-20" noProof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7691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89FBC09-5A84-45A9-B63B-5DEAA4BE7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ОСНОВНЫЕ </a:t>
            </a:r>
            <a:r>
              <a:rPr lang="ru-RU" dirty="0" smtClean="0"/>
              <a:t>преимущества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9A93DB-B3B6-47AF-84B6-0AE60CEEF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134" y="1774565"/>
            <a:ext cx="10542325" cy="1095375"/>
          </a:xfrm>
        </p:spPr>
        <p:txBody>
          <a:bodyPr rtlCol="0"/>
          <a:lstStyle/>
          <a:p>
            <a:pPr algn="just"/>
            <a:r>
              <a:rPr lang="ru-RU" sz="2000" b="1" noProof="1" smtClean="0">
                <a:solidFill>
                  <a:schemeClr val="accent2"/>
                </a:solidFill>
                <a:latin typeface="+mj-lt"/>
              </a:rPr>
              <a:t>Единственное </a:t>
            </a:r>
            <a:r>
              <a:rPr lang="ru-RU" sz="2000" b="1" dirty="0">
                <a:solidFill>
                  <a:schemeClr val="accent2"/>
                </a:solidFill>
                <a:latin typeface="+mj-lt"/>
              </a:rPr>
              <a:t>средство</a:t>
            </a: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595959"/>
                </a:solidFill>
                <a:latin typeface="Arial" panose="020B0604020202020204" pitchFamily="34" charset="0"/>
              </a:rPr>
              <a:t>изготовленное </a:t>
            </a: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по </a:t>
            </a:r>
            <a:r>
              <a:rPr lang="ru-RU" dirty="0" smtClean="0">
                <a:solidFill>
                  <a:srgbClr val="595959"/>
                </a:solidFill>
                <a:latin typeface="Arial" panose="020B0604020202020204" pitchFamily="34" charset="0"/>
              </a:rPr>
              <a:t>методам </a:t>
            </a: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древней Шумерской </a:t>
            </a:r>
            <a:r>
              <a:rPr lang="ru-RU" dirty="0" smtClean="0">
                <a:solidFill>
                  <a:srgbClr val="595959"/>
                </a:solidFill>
                <a:latin typeface="Arial" panose="020B0604020202020204" pitchFamily="34" charset="0"/>
              </a:rPr>
              <a:t>цивилизации, </a:t>
            </a: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где по </a:t>
            </a:r>
            <a:r>
              <a:rPr lang="ru-RU" dirty="0" smtClean="0">
                <a:solidFill>
                  <a:srgbClr val="595959"/>
                </a:solidFill>
                <a:latin typeface="Arial" panose="020B0604020202020204" pitchFamily="34" charset="0"/>
              </a:rPr>
              <a:t>описаниям, миллионы людей находили </a:t>
            </a: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свое </a:t>
            </a:r>
            <a:r>
              <a:rPr lang="ru-RU" dirty="0" smtClean="0">
                <a:solidFill>
                  <a:srgbClr val="595959"/>
                </a:solidFill>
                <a:latin typeface="Arial" panose="020B0604020202020204" pitchFamily="34" charset="0"/>
              </a:rPr>
              <a:t>оздоровление. Мы же </a:t>
            </a: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возродили технологию </a:t>
            </a:r>
            <a:r>
              <a:rPr lang="ru-RU" dirty="0" smtClean="0">
                <a:solidFill>
                  <a:srgbClr val="595959"/>
                </a:solidFill>
                <a:latin typeface="Arial" panose="020B0604020202020204" pitchFamily="34" charset="0"/>
              </a:rPr>
              <a:t>производства, которая поражает скоростью и точностью косметической корректировки.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927B38-2109-4A32-9B61-7046301BA0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2"/>
          </a:solidFill>
        </p:spPr>
        <p:txBody>
          <a:bodyPr vert="horz" lIns="0" tIns="0" rIns="0" bIns="0" rtlCol="0" anchor="ctr"/>
          <a:lstStyle/>
          <a:p>
            <a:fld id="{EECC7194-A4D0-457B-9D3E-53681723AFF7}" type="slidenum">
              <a:rPr lang="ru-RU">
                <a:solidFill>
                  <a:schemeClr val="bg1"/>
                </a:solidFill>
              </a:rPr>
              <a:pPr/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741D6D94-B2BB-401E-AACC-F5CA79C890E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22099" y="2869940"/>
            <a:ext cx="10542324" cy="692126"/>
          </a:xfrm>
        </p:spPr>
        <p:txBody>
          <a:bodyPr rtlCol="0"/>
          <a:lstStyle/>
          <a:p>
            <a:pPr algn="just" fontAlgn="base"/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В </a:t>
            </a:r>
            <a:r>
              <a:rPr lang="ru-RU" dirty="0" smtClean="0">
                <a:solidFill>
                  <a:srgbClr val="595959"/>
                </a:solidFill>
                <a:latin typeface="Arial" panose="020B0604020202020204" pitchFamily="34" charset="0"/>
              </a:rPr>
              <a:t>основе </a:t>
            </a: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состава </a:t>
            </a:r>
            <a:r>
              <a:rPr lang="ru-RU" dirty="0" smtClean="0">
                <a:solidFill>
                  <a:srgbClr val="595959"/>
                </a:solidFill>
                <a:latin typeface="Arial" panose="020B0604020202020204" pitchFamily="34" charset="0"/>
              </a:rPr>
              <a:t>жидкости лежит </a:t>
            </a:r>
            <a:r>
              <a:rPr lang="ru-RU" sz="2000" b="1" dirty="0" err="1">
                <a:solidFill>
                  <a:schemeClr val="accent2"/>
                </a:solidFill>
                <a:latin typeface="+mj-lt"/>
              </a:rPr>
              <a:t>н</a:t>
            </a:r>
            <a:r>
              <a:rPr lang="ru-RU" sz="2000" b="1" dirty="0" err="1" smtClean="0">
                <a:solidFill>
                  <a:schemeClr val="accent2"/>
                </a:solidFill>
                <a:latin typeface="+mj-lt"/>
              </a:rPr>
              <a:t>аноалмазная</a:t>
            </a:r>
            <a:r>
              <a:rPr lang="ru-RU" sz="2000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sz="2000" b="1" dirty="0">
                <a:solidFill>
                  <a:schemeClr val="accent2"/>
                </a:solidFill>
                <a:latin typeface="+mj-lt"/>
              </a:rPr>
              <a:t>крошка</a:t>
            </a:r>
            <a:r>
              <a:rPr lang="ru-RU" dirty="0" smtClean="0">
                <a:solidFill>
                  <a:srgbClr val="595959"/>
                </a:solidFill>
                <a:latin typeface="Arial" panose="020B0604020202020204" pitchFamily="34" charset="0"/>
              </a:rPr>
              <a:t>. Длительный </a:t>
            </a: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процесс настаивания в особых </a:t>
            </a:r>
            <a:r>
              <a:rPr lang="ru-RU" dirty="0" smtClean="0">
                <a:solidFill>
                  <a:srgbClr val="595959"/>
                </a:solidFill>
                <a:latin typeface="Arial" panose="020B0604020202020204" pitchFamily="34" charset="0"/>
              </a:rPr>
              <a:t>условиях, необходимый для </a:t>
            </a: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к</a:t>
            </a:r>
            <a:r>
              <a:rPr lang="ru-RU" dirty="0" smtClean="0">
                <a:solidFill>
                  <a:srgbClr val="595959"/>
                </a:solidFill>
                <a:latin typeface="Arial" panose="020B0604020202020204" pitchFamily="34" charset="0"/>
              </a:rPr>
              <a:t>вантового перерождения и определяет </a:t>
            </a: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высокую себестоимость продукта</a:t>
            </a:r>
            <a:r>
              <a:rPr lang="ru-RU" dirty="0" smtClean="0">
                <a:solidFill>
                  <a:srgbClr val="595959"/>
                </a:solidFill>
                <a:latin typeface="Arial" panose="020B0604020202020204" pitchFamily="34" charset="0"/>
              </a:rPr>
              <a:t>.</a:t>
            </a:r>
            <a:endParaRPr lang="ru-RU" sz="1200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446FF8FD-032B-4D36-A8A8-4808293CC3D6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76134" y="3776028"/>
            <a:ext cx="10542325" cy="2215339"/>
          </a:xfrm>
        </p:spPr>
        <p:txBody>
          <a:bodyPr rtlCol="0"/>
          <a:lstStyle/>
          <a:p>
            <a:pPr algn="just" fontAlgn="base">
              <a:spcAft>
                <a:spcPts val="1200"/>
              </a:spcAft>
            </a:pP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Жидкость </a:t>
            </a:r>
            <a:r>
              <a:rPr lang="ru-RU" sz="2000" b="1" dirty="0">
                <a:solidFill>
                  <a:schemeClr val="accent2"/>
                </a:solidFill>
                <a:latin typeface="+mj-lt"/>
              </a:rPr>
              <a:t>качественно отличается </a:t>
            </a: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от существующих технологий своим воздействием. Она глубоко проникает </a:t>
            </a:r>
            <a:r>
              <a:rPr lang="ru-RU" dirty="0" smtClean="0">
                <a:solidFill>
                  <a:srgbClr val="595959"/>
                </a:solidFill>
                <a:latin typeface="Arial" panose="020B0604020202020204" pitchFamily="34" charset="0"/>
              </a:rPr>
              <a:t>во все корневые структуры, </a:t>
            </a: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купирует поступление питательных веществ из организма к проблемному участку, к его корням и </a:t>
            </a:r>
            <a:r>
              <a:rPr lang="ru-RU" dirty="0" smtClean="0">
                <a:solidFill>
                  <a:srgbClr val="595959"/>
                </a:solidFill>
                <a:latin typeface="Arial" panose="020B0604020202020204" pitchFamily="34" charset="0"/>
              </a:rPr>
              <a:t>метастазам.  </a:t>
            </a:r>
            <a:r>
              <a:rPr lang="ru-RU" dirty="0" err="1">
                <a:solidFill>
                  <a:srgbClr val="595959"/>
                </a:solidFill>
                <a:latin typeface="Arial" panose="020B0604020202020204" pitchFamily="34" charset="0"/>
              </a:rPr>
              <a:t>Невус</a:t>
            </a: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 начинает усыхать и </a:t>
            </a:r>
            <a:r>
              <a:rPr lang="ru-RU" dirty="0" smtClean="0">
                <a:solidFill>
                  <a:srgbClr val="595959"/>
                </a:solidFill>
                <a:latin typeface="Arial" panose="020B0604020202020204" pitchFamily="34" charset="0"/>
              </a:rPr>
              <a:t>стекленеть. Организм</a:t>
            </a: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, в свою очередь, начинает воспринимать корни </a:t>
            </a:r>
            <a:r>
              <a:rPr lang="ru-RU" dirty="0" smtClean="0">
                <a:solidFill>
                  <a:srgbClr val="595959"/>
                </a:solidFill>
                <a:latin typeface="Arial" panose="020B0604020202020204" pitchFamily="34" charset="0"/>
              </a:rPr>
              <a:t>и метастазы </a:t>
            </a: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как инородный предмет, </a:t>
            </a:r>
            <a:r>
              <a:rPr lang="ru-RU" dirty="0" smtClean="0">
                <a:solidFill>
                  <a:srgbClr val="595959"/>
                </a:solidFill>
                <a:latin typeface="Arial" panose="020B0604020202020204" pitchFamily="34" charset="0"/>
              </a:rPr>
              <a:t>подобно занозе </a:t>
            </a: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в </a:t>
            </a:r>
            <a:r>
              <a:rPr lang="ru-RU" dirty="0" smtClean="0">
                <a:solidFill>
                  <a:srgbClr val="595959"/>
                </a:solidFill>
                <a:latin typeface="Arial" panose="020B0604020202020204" pitchFamily="34" charset="0"/>
              </a:rPr>
              <a:t>пальце. Начинается </a:t>
            </a: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процесс </a:t>
            </a:r>
            <a:r>
              <a:rPr lang="ru-RU" dirty="0" smtClean="0">
                <a:solidFill>
                  <a:srgbClr val="595959"/>
                </a:solidFill>
                <a:latin typeface="Arial" panose="020B0604020202020204" pitchFamily="34" charset="0"/>
              </a:rPr>
              <a:t>отторжения из </a:t>
            </a: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организма невуса как инородного предмета. </a:t>
            </a:r>
            <a:r>
              <a:rPr lang="ru-RU" dirty="0" smtClean="0">
                <a:solidFill>
                  <a:srgbClr val="595959"/>
                </a:solidFill>
                <a:latin typeface="Arial" panose="020B0604020202020204" pitchFamily="34" charset="0"/>
              </a:rPr>
              <a:t>Так организм </a:t>
            </a: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самостоятельно ликвидирует проблемные участки со всей корневой системой. </a:t>
            </a:r>
            <a:endParaRPr lang="ru-RU" dirty="0" smtClean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algn="just" fontAlgn="base">
              <a:spcAft>
                <a:spcPts val="1200"/>
              </a:spcAft>
            </a:pPr>
            <a:r>
              <a:rPr lang="ru-RU" dirty="0" smtClean="0">
                <a:solidFill>
                  <a:srgbClr val="595959"/>
                </a:solidFill>
                <a:latin typeface="Arial" panose="020B0604020202020204" pitchFamily="34" charset="0"/>
              </a:rPr>
              <a:t>Существующие </a:t>
            </a: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технологии </a:t>
            </a:r>
            <a:r>
              <a:rPr lang="ru-RU" dirty="0" smtClean="0">
                <a:solidFill>
                  <a:srgbClr val="595959"/>
                </a:solidFill>
                <a:latin typeface="Arial" panose="020B0604020202020204" pitchFamily="34" charset="0"/>
              </a:rPr>
              <a:t>лазерного и хирургического </a:t>
            </a: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удаления качественно не решают вопроса корневой системы, что всегда оставляет </a:t>
            </a:r>
            <a:r>
              <a:rPr lang="ru-RU" dirty="0" smtClean="0">
                <a:solidFill>
                  <a:srgbClr val="595959"/>
                </a:solidFill>
                <a:latin typeface="Arial" panose="020B0604020202020204" pitchFamily="34" charset="0"/>
              </a:rPr>
              <a:t>большую возможность для рецидива.</a:t>
            </a:r>
            <a:endParaRPr lang="ru-RU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11" name="объект 7" descr="Бежевый прямоугольник">
            <a:extLst>
              <a:ext uri="{FF2B5EF4-FFF2-40B4-BE49-F238E27FC236}">
                <a16:creationId xmlns:a16="http://schemas.microsoft.com/office/drawing/2014/main" id="{0EF37AB9-30F5-41E6-9478-F4DEF99FA9B7}"/>
              </a:ext>
            </a:extLst>
          </p:cNvPr>
          <p:cNvSpPr/>
          <p:nvPr/>
        </p:nvSpPr>
        <p:spPr bwMode="white">
          <a:xfrm flipV="1">
            <a:off x="722099" y="1277068"/>
            <a:ext cx="3636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90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2">
            <a:extLst>
              <a:ext uri="{FF2B5EF4-FFF2-40B4-BE49-F238E27FC236}">
                <a16:creationId xmlns:a16="http://schemas.microsoft.com/office/drawing/2014/main" id="{1C499D5A-91D2-45BF-B204-6FDFFE97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80" y="808186"/>
            <a:ext cx="10507164" cy="370166"/>
          </a:xfrm>
        </p:spPr>
        <p:txBody>
          <a:bodyPr rtlCol="0"/>
          <a:lstStyle/>
          <a:p>
            <a:pPr rtl="0"/>
            <a:r>
              <a:rPr lang="ru-RU" dirty="0" smtClean="0"/>
              <a:t>Почему использовать </a:t>
            </a:r>
            <a:r>
              <a:rPr lang="en-US" dirty="0" smtClean="0"/>
              <a:t>Lulu </a:t>
            </a:r>
            <a:r>
              <a:rPr lang="ru-RU" dirty="0" smtClean="0"/>
              <a:t>удобнее и эффективнее</a:t>
            </a:r>
            <a:endParaRPr lang="ru-RU" dirty="0"/>
          </a:p>
        </p:txBody>
      </p:sp>
      <p:sp>
        <p:nvSpPr>
          <p:cNvPr id="43" name="Текст 4">
            <a:extLst>
              <a:ext uri="{FF2B5EF4-FFF2-40B4-BE49-F238E27FC236}">
                <a16:creationId xmlns:a16="http://schemas.microsoft.com/office/drawing/2014/main" id="{7E6F3A07-B555-4DCB-847F-A2749A0C0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6916" y="1826161"/>
            <a:ext cx="2812282" cy="1242556"/>
          </a:xfrm>
        </p:spPr>
        <p:txBody>
          <a:bodyPr rtlCol="0"/>
          <a:lstStyle/>
          <a:p>
            <a:pPr rtl="0"/>
            <a:r>
              <a:rPr lang="ru-RU" sz="1400" dirty="0" smtClean="0"/>
              <a:t>Не нужно тратить время на обращение к врачу, жидкость оперативно работает в домашних условиях</a:t>
            </a:r>
            <a:endParaRPr lang="ru-RU" sz="1400" dirty="0"/>
          </a:p>
          <a:p>
            <a:pPr rtl="0"/>
            <a:endParaRPr lang="ru-RU" sz="1400" dirty="0"/>
          </a:p>
        </p:txBody>
      </p:sp>
      <p:sp>
        <p:nvSpPr>
          <p:cNvPr id="44" name="Текст 6">
            <a:extLst>
              <a:ext uri="{FF2B5EF4-FFF2-40B4-BE49-F238E27FC236}">
                <a16:creationId xmlns:a16="http://schemas.microsoft.com/office/drawing/2014/main" id="{998C0573-728C-4817-B25F-9C4BA8292F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17500" y="1826161"/>
            <a:ext cx="2812282" cy="1022650"/>
          </a:xfrm>
        </p:spPr>
        <p:txBody>
          <a:bodyPr rtlCol="0"/>
          <a:lstStyle/>
          <a:p>
            <a:r>
              <a:rPr lang="ru-RU" sz="1400" dirty="0" smtClean="0"/>
              <a:t>Использование жидкости безопасно, не требует сдачи анализов</a:t>
            </a:r>
            <a:r>
              <a:rPr lang="ru-RU" sz="1400" dirty="0"/>
              <a:t>, </a:t>
            </a:r>
            <a:r>
              <a:rPr lang="ru-RU" sz="1400" dirty="0" smtClean="0"/>
              <a:t>и дополнительных финансовых затрат</a:t>
            </a:r>
            <a:endParaRPr lang="ru-RU" sz="1400" dirty="0"/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EA2C873E-AF75-4B6A-8EBE-2F12C5A7E6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8905" y="1826161"/>
            <a:ext cx="2812282" cy="1242556"/>
          </a:xfrm>
        </p:spPr>
        <p:txBody>
          <a:bodyPr rtlCol="0"/>
          <a:lstStyle/>
          <a:p>
            <a:r>
              <a:rPr lang="ru-RU" sz="1400" dirty="0"/>
              <a:t>Если врач поймет о доброкачественности или злокачественности </a:t>
            </a:r>
            <a:r>
              <a:rPr lang="ru-RU" sz="1400" dirty="0" smtClean="0"/>
              <a:t>образования, но </a:t>
            </a:r>
            <a:r>
              <a:rPr lang="ru-RU" sz="1400" dirty="0"/>
              <a:t>откажется от решения проблемы, с какими мыслями будете жить </a:t>
            </a:r>
            <a:r>
              <a:rPr lang="ru-RU" sz="1400" dirty="0" smtClean="0"/>
              <a:t>вы</a:t>
            </a:r>
            <a:endParaRPr lang="ru-RU" sz="1400" noProof="1"/>
          </a:p>
        </p:txBody>
      </p:sp>
      <p:sp>
        <p:nvSpPr>
          <p:cNvPr id="47" name="Текст 10">
            <a:extLst>
              <a:ext uri="{FF2B5EF4-FFF2-40B4-BE49-F238E27FC236}">
                <a16:creationId xmlns:a16="http://schemas.microsoft.com/office/drawing/2014/main" id="{D39B9111-D7E0-4C6E-8B6D-2598C446AF6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83973" y="3750291"/>
            <a:ext cx="2812282" cy="2283690"/>
          </a:xfrm>
          <a:prstGeom prst="rect">
            <a:avLst/>
          </a:prstGeom>
        </p:spPr>
        <p:txBody>
          <a:bodyPr rtlCol="0"/>
          <a:lstStyle/>
          <a:p>
            <a:pPr marL="0" indent="0" algn="ctr">
              <a:buNone/>
            </a:pPr>
            <a:r>
              <a:rPr lang="ru-RU" sz="1400" dirty="0">
                <a:solidFill>
                  <a:schemeClr val="bg1"/>
                </a:solidFill>
              </a:rPr>
              <a:t>Варианты по хирургическому удалению </a:t>
            </a:r>
            <a:r>
              <a:rPr lang="ru-RU" sz="1400" dirty="0" err="1" smtClean="0">
                <a:solidFill>
                  <a:schemeClr val="bg1"/>
                </a:solidFill>
              </a:rPr>
              <a:t>невусов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могут </a:t>
            </a:r>
            <a:r>
              <a:rPr lang="ru-RU" sz="1400" dirty="0">
                <a:solidFill>
                  <a:schemeClr val="bg1"/>
                </a:solidFill>
              </a:rPr>
              <a:t>вынудить врача следовать за корневой </a:t>
            </a:r>
            <a:r>
              <a:rPr lang="ru-RU" sz="1400" dirty="0" smtClean="0">
                <a:solidFill>
                  <a:schemeClr val="bg1"/>
                </a:solidFill>
              </a:rPr>
              <a:t>системой, что </a:t>
            </a:r>
            <a:r>
              <a:rPr lang="ru-RU" sz="1400" dirty="0">
                <a:solidFill>
                  <a:schemeClr val="bg1"/>
                </a:solidFill>
              </a:rPr>
              <a:t>оставляет </a:t>
            </a:r>
            <a:r>
              <a:rPr lang="ru-RU" sz="1400" dirty="0" smtClean="0">
                <a:solidFill>
                  <a:schemeClr val="bg1"/>
                </a:solidFill>
              </a:rPr>
              <a:t>на коже большие  шрамы. Жидкость справляется лучше и может оставить лишь малозаметные следы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9" name="Текст 12">
            <a:extLst>
              <a:ext uri="{FF2B5EF4-FFF2-40B4-BE49-F238E27FC236}">
                <a16:creationId xmlns:a16="http://schemas.microsoft.com/office/drawing/2014/main" id="{1590D2A3-9EEB-4BD9-A6F1-7A6252D21D0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43987" y="3747618"/>
            <a:ext cx="2987460" cy="1242556"/>
          </a:xfrm>
          <a:prstGeom prst="rect">
            <a:avLst/>
          </a:prstGeom>
        </p:spPr>
        <p:txBody>
          <a:bodyPr rtlCol="0"/>
          <a:lstStyle/>
          <a:p>
            <a:pPr marL="0" indent="0" algn="ctr">
              <a:buNone/>
            </a:pPr>
            <a:r>
              <a:rPr lang="ru-RU" sz="1400" dirty="0">
                <a:solidFill>
                  <a:schemeClr val="bg1"/>
                </a:solidFill>
              </a:rPr>
              <a:t>В случае с </a:t>
            </a:r>
            <a:r>
              <a:rPr lang="ru-RU" sz="1400" dirty="0" smtClean="0">
                <a:solidFill>
                  <a:schemeClr val="bg1"/>
                </a:solidFill>
              </a:rPr>
              <a:t>меланомой, врач предложит </a:t>
            </a:r>
            <a:r>
              <a:rPr lang="ru-RU" sz="1400" dirty="0">
                <a:solidFill>
                  <a:schemeClr val="bg1"/>
                </a:solidFill>
              </a:rPr>
              <a:t>иссечение скальпелем и </a:t>
            </a:r>
            <a:r>
              <a:rPr lang="ru-RU" sz="1400" dirty="0" smtClean="0">
                <a:solidFill>
                  <a:schemeClr val="bg1"/>
                </a:solidFill>
              </a:rPr>
              <a:t>пройти химиотерапию, которая разрушительно влияет на иммунную систему. Жидкость справляется </a:t>
            </a:r>
            <a:r>
              <a:rPr lang="ru-RU" sz="1400" dirty="0">
                <a:solidFill>
                  <a:schemeClr val="bg1"/>
                </a:solidFill>
              </a:rPr>
              <a:t>за 8 недель, очень комфортно и </a:t>
            </a:r>
            <a:r>
              <a:rPr lang="ru-RU" sz="1400" dirty="0" smtClean="0">
                <a:solidFill>
                  <a:schemeClr val="bg1"/>
                </a:solidFill>
              </a:rPr>
              <a:t>безопасно восстанавливая кожный покров </a:t>
            </a:r>
            <a:r>
              <a:rPr lang="ru-RU" sz="1400" dirty="0">
                <a:solidFill>
                  <a:schemeClr val="bg1"/>
                </a:solidFill>
              </a:rPr>
              <a:t>с минимальными </a:t>
            </a:r>
            <a:r>
              <a:rPr lang="ru-RU" sz="1400" dirty="0" smtClean="0">
                <a:solidFill>
                  <a:schemeClr val="bg1"/>
                </a:solidFill>
              </a:rPr>
              <a:t>следами. По отзывам клиентов, в среднем для полной регенерации требуется от 6 до 12 месяцев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6917E9BF-7C5E-4DE7-8C66-9B69A207D1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24576" y="3716527"/>
            <a:ext cx="9169633" cy="0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D14DCD19-05BE-4D3F-A9E1-A9353D509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71513" y="2630172"/>
            <a:ext cx="0" cy="969367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19527B99-C015-4364-A9D0-E9EF5F8CC8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32919" y="2630172"/>
            <a:ext cx="0" cy="969367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бъект 7" descr="Бежевый прямоугольник">
            <a:extLst>
              <a:ext uri="{FF2B5EF4-FFF2-40B4-BE49-F238E27FC236}">
                <a16:creationId xmlns:a16="http://schemas.microsoft.com/office/drawing/2014/main" id="{6167A703-9B37-469C-853D-0CB6C1F4D8F0}"/>
              </a:ext>
            </a:extLst>
          </p:cNvPr>
          <p:cNvSpPr/>
          <p:nvPr/>
        </p:nvSpPr>
        <p:spPr bwMode="white">
          <a:xfrm flipV="1">
            <a:off x="858579" y="1277068"/>
            <a:ext cx="2340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F1E4A73F-DB3E-4AF4-A250-CB257055A3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611579" y="1803828"/>
            <a:ext cx="462986" cy="671118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A651BC50-F263-44D5-B1E1-32D5EA7EA2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4171513" y="1803828"/>
            <a:ext cx="462986" cy="671118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100AA00A-91AC-4400-AF7A-EAB0770006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7732919" y="1803828"/>
            <a:ext cx="462986" cy="671118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78CCE096-0925-41C0-AF48-23E7DBC198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611579" y="3960036"/>
            <a:ext cx="462986" cy="671118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275C6854-B085-4AC0-984F-E73F9C3884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4171513" y="3960036"/>
            <a:ext cx="462986" cy="671118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6" name="Графический объект 27" descr="Значок стетоскопа">
            <a:extLst>
              <a:ext uri="{FF2B5EF4-FFF2-40B4-BE49-F238E27FC236}">
                <a16:creationId xmlns:a16="http://schemas.microsoft.com/office/drawing/2014/main" id="{E8253ED6-A426-4BA6-A61A-E4174B8BAE45}"/>
              </a:ext>
            </a:extLst>
          </p:cNvPr>
          <p:cNvSpPr>
            <a:spLocks noChangeAspect="1"/>
          </p:cNvSpPr>
          <p:nvPr/>
        </p:nvSpPr>
        <p:spPr>
          <a:xfrm>
            <a:off x="4237699" y="1980266"/>
            <a:ext cx="330615" cy="330615"/>
          </a:xfrm>
          <a:custGeom>
            <a:avLst/>
            <a:gdLst>
              <a:gd name="connsiteX0" fmla="*/ 757238 w 800100"/>
              <a:gd name="connsiteY0" fmla="*/ 28575 h 800100"/>
              <a:gd name="connsiteX1" fmla="*/ 683181 w 800100"/>
              <a:gd name="connsiteY1" fmla="*/ 28575 h 800100"/>
              <a:gd name="connsiteX2" fmla="*/ 642938 w 800100"/>
              <a:gd name="connsiteY2" fmla="*/ 0 h 800100"/>
              <a:gd name="connsiteX3" fmla="*/ 600075 w 800100"/>
              <a:gd name="connsiteY3" fmla="*/ 42863 h 800100"/>
              <a:gd name="connsiteX4" fmla="*/ 600075 w 800100"/>
              <a:gd name="connsiteY4" fmla="*/ 100013 h 800100"/>
              <a:gd name="connsiteX5" fmla="*/ 642938 w 800100"/>
              <a:gd name="connsiteY5" fmla="*/ 142875 h 800100"/>
              <a:gd name="connsiteX6" fmla="*/ 683181 w 800100"/>
              <a:gd name="connsiteY6" fmla="*/ 114300 h 800100"/>
              <a:gd name="connsiteX7" fmla="*/ 714375 w 800100"/>
              <a:gd name="connsiteY7" fmla="*/ 114300 h 800100"/>
              <a:gd name="connsiteX8" fmla="*/ 714375 w 800100"/>
              <a:gd name="connsiteY8" fmla="*/ 214313 h 800100"/>
              <a:gd name="connsiteX9" fmla="*/ 557213 w 800100"/>
              <a:gd name="connsiteY9" fmla="*/ 371475 h 800100"/>
              <a:gd name="connsiteX10" fmla="*/ 400050 w 800100"/>
              <a:gd name="connsiteY10" fmla="*/ 214313 h 800100"/>
              <a:gd name="connsiteX11" fmla="*/ 400050 w 800100"/>
              <a:gd name="connsiteY11" fmla="*/ 114300 h 800100"/>
              <a:gd name="connsiteX12" fmla="*/ 431244 w 800100"/>
              <a:gd name="connsiteY12" fmla="*/ 114300 h 800100"/>
              <a:gd name="connsiteX13" fmla="*/ 471488 w 800100"/>
              <a:gd name="connsiteY13" fmla="*/ 142875 h 800100"/>
              <a:gd name="connsiteX14" fmla="*/ 514350 w 800100"/>
              <a:gd name="connsiteY14" fmla="*/ 100013 h 800100"/>
              <a:gd name="connsiteX15" fmla="*/ 514350 w 800100"/>
              <a:gd name="connsiteY15" fmla="*/ 42863 h 800100"/>
              <a:gd name="connsiteX16" fmla="*/ 471488 w 800100"/>
              <a:gd name="connsiteY16" fmla="*/ 0 h 800100"/>
              <a:gd name="connsiteX17" fmla="*/ 431244 w 800100"/>
              <a:gd name="connsiteY17" fmla="*/ 28575 h 800100"/>
              <a:gd name="connsiteX18" fmla="*/ 357188 w 800100"/>
              <a:gd name="connsiteY18" fmla="*/ 28575 h 800100"/>
              <a:gd name="connsiteX19" fmla="*/ 314325 w 800100"/>
              <a:gd name="connsiteY19" fmla="*/ 71438 h 800100"/>
              <a:gd name="connsiteX20" fmla="*/ 314325 w 800100"/>
              <a:gd name="connsiteY20" fmla="*/ 214313 h 800100"/>
              <a:gd name="connsiteX21" fmla="*/ 514350 w 800100"/>
              <a:gd name="connsiteY21" fmla="*/ 453180 h 800100"/>
              <a:gd name="connsiteX22" fmla="*/ 514350 w 800100"/>
              <a:gd name="connsiteY22" fmla="*/ 642938 h 800100"/>
              <a:gd name="connsiteX23" fmla="*/ 442913 w 800100"/>
              <a:gd name="connsiteY23" fmla="*/ 714375 h 800100"/>
              <a:gd name="connsiteX24" fmla="*/ 242888 w 800100"/>
              <a:gd name="connsiteY24" fmla="*/ 714375 h 800100"/>
              <a:gd name="connsiteX25" fmla="*/ 171450 w 800100"/>
              <a:gd name="connsiteY25" fmla="*/ 642938 h 800100"/>
              <a:gd name="connsiteX26" fmla="*/ 171450 w 800100"/>
              <a:gd name="connsiteY26" fmla="*/ 520741 h 800100"/>
              <a:gd name="connsiteX27" fmla="*/ 257175 w 800100"/>
              <a:gd name="connsiteY27" fmla="*/ 400050 h 800100"/>
              <a:gd name="connsiteX28" fmla="*/ 128588 w 800100"/>
              <a:gd name="connsiteY28" fmla="*/ 271463 h 800100"/>
              <a:gd name="connsiteX29" fmla="*/ 0 w 800100"/>
              <a:gd name="connsiteY29" fmla="*/ 400050 h 800100"/>
              <a:gd name="connsiteX30" fmla="*/ 85725 w 800100"/>
              <a:gd name="connsiteY30" fmla="*/ 520741 h 800100"/>
              <a:gd name="connsiteX31" fmla="*/ 85725 w 800100"/>
              <a:gd name="connsiteY31" fmla="*/ 642938 h 800100"/>
              <a:gd name="connsiteX32" fmla="*/ 242888 w 800100"/>
              <a:gd name="connsiteY32" fmla="*/ 800100 h 800100"/>
              <a:gd name="connsiteX33" fmla="*/ 442913 w 800100"/>
              <a:gd name="connsiteY33" fmla="*/ 800100 h 800100"/>
              <a:gd name="connsiteX34" fmla="*/ 600075 w 800100"/>
              <a:gd name="connsiteY34" fmla="*/ 642938 h 800100"/>
              <a:gd name="connsiteX35" fmla="*/ 600075 w 800100"/>
              <a:gd name="connsiteY35" fmla="*/ 453180 h 800100"/>
              <a:gd name="connsiteX36" fmla="*/ 800100 w 800100"/>
              <a:gd name="connsiteY36" fmla="*/ 214313 h 800100"/>
              <a:gd name="connsiteX37" fmla="*/ 800100 w 800100"/>
              <a:gd name="connsiteY37" fmla="*/ 71438 h 800100"/>
              <a:gd name="connsiteX38" fmla="*/ 757238 w 800100"/>
              <a:gd name="connsiteY38" fmla="*/ 28575 h 800100"/>
              <a:gd name="connsiteX39" fmla="*/ 57150 w 800100"/>
              <a:gd name="connsiteY39" fmla="*/ 400050 h 800100"/>
              <a:gd name="connsiteX40" fmla="*/ 128588 w 800100"/>
              <a:gd name="connsiteY40" fmla="*/ 328613 h 800100"/>
              <a:gd name="connsiteX41" fmla="*/ 200025 w 800100"/>
              <a:gd name="connsiteY41" fmla="*/ 400050 h 800100"/>
              <a:gd name="connsiteX42" fmla="*/ 128588 w 800100"/>
              <a:gd name="connsiteY42" fmla="*/ 471488 h 800100"/>
              <a:gd name="connsiteX43" fmla="*/ 57150 w 800100"/>
              <a:gd name="connsiteY43" fmla="*/ 40005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00100" h="800100">
                <a:moveTo>
                  <a:pt x="757238" y="28575"/>
                </a:moveTo>
                <a:lnTo>
                  <a:pt x="683181" y="28575"/>
                </a:lnTo>
                <a:cubicBezTo>
                  <a:pt x="677275" y="11963"/>
                  <a:pt x="661578" y="0"/>
                  <a:pt x="642938" y="0"/>
                </a:cubicBezTo>
                <a:cubicBezTo>
                  <a:pt x="619268" y="0"/>
                  <a:pt x="600075" y="19193"/>
                  <a:pt x="600075" y="42863"/>
                </a:cubicBezTo>
                <a:lnTo>
                  <a:pt x="600075" y="100013"/>
                </a:lnTo>
                <a:cubicBezTo>
                  <a:pt x="600075" y="123682"/>
                  <a:pt x="619268" y="142875"/>
                  <a:pt x="642938" y="142875"/>
                </a:cubicBezTo>
                <a:cubicBezTo>
                  <a:pt x="661568" y="142875"/>
                  <a:pt x="677275" y="130912"/>
                  <a:pt x="683181" y="114300"/>
                </a:cubicBezTo>
                <a:lnTo>
                  <a:pt x="714375" y="114300"/>
                </a:lnTo>
                <a:lnTo>
                  <a:pt x="714375" y="214313"/>
                </a:lnTo>
                <a:cubicBezTo>
                  <a:pt x="714375" y="300971"/>
                  <a:pt x="643871" y="371475"/>
                  <a:pt x="557213" y="371475"/>
                </a:cubicBezTo>
                <a:cubicBezTo>
                  <a:pt x="470554" y="371475"/>
                  <a:pt x="400050" y="300971"/>
                  <a:pt x="400050" y="214313"/>
                </a:cubicBezTo>
                <a:lnTo>
                  <a:pt x="400050" y="114300"/>
                </a:lnTo>
                <a:lnTo>
                  <a:pt x="431244" y="114300"/>
                </a:lnTo>
                <a:cubicBezTo>
                  <a:pt x="437150" y="130912"/>
                  <a:pt x="452847" y="142875"/>
                  <a:pt x="471488" y="142875"/>
                </a:cubicBezTo>
                <a:cubicBezTo>
                  <a:pt x="495157" y="142875"/>
                  <a:pt x="514350" y="123682"/>
                  <a:pt x="514350" y="100013"/>
                </a:cubicBezTo>
                <a:lnTo>
                  <a:pt x="514350" y="42863"/>
                </a:lnTo>
                <a:cubicBezTo>
                  <a:pt x="514350" y="19193"/>
                  <a:pt x="495157" y="0"/>
                  <a:pt x="471488" y="0"/>
                </a:cubicBezTo>
                <a:cubicBezTo>
                  <a:pt x="452857" y="0"/>
                  <a:pt x="437150" y="11963"/>
                  <a:pt x="431244" y="28575"/>
                </a:cubicBezTo>
                <a:lnTo>
                  <a:pt x="357188" y="28575"/>
                </a:lnTo>
                <a:cubicBezTo>
                  <a:pt x="333508" y="28575"/>
                  <a:pt x="314325" y="47758"/>
                  <a:pt x="314325" y="71438"/>
                </a:cubicBezTo>
                <a:lnTo>
                  <a:pt x="314325" y="214313"/>
                </a:lnTo>
                <a:cubicBezTo>
                  <a:pt x="314325" y="333594"/>
                  <a:pt x="400822" y="432845"/>
                  <a:pt x="514350" y="453180"/>
                </a:cubicBezTo>
                <a:lnTo>
                  <a:pt x="514350" y="642938"/>
                </a:lnTo>
                <a:cubicBezTo>
                  <a:pt x="514350" y="682323"/>
                  <a:pt x="482298" y="714375"/>
                  <a:pt x="442913" y="714375"/>
                </a:cubicBezTo>
                <a:lnTo>
                  <a:pt x="242888" y="714375"/>
                </a:lnTo>
                <a:cubicBezTo>
                  <a:pt x="203502" y="714375"/>
                  <a:pt x="171450" y="682323"/>
                  <a:pt x="171450" y="642938"/>
                </a:cubicBezTo>
                <a:lnTo>
                  <a:pt x="171450" y="520741"/>
                </a:lnTo>
                <a:cubicBezTo>
                  <a:pt x="221237" y="502987"/>
                  <a:pt x="257175" y="455857"/>
                  <a:pt x="257175" y="400050"/>
                </a:cubicBezTo>
                <a:cubicBezTo>
                  <a:pt x="257175" y="329146"/>
                  <a:pt x="199492" y="271463"/>
                  <a:pt x="128588" y="271463"/>
                </a:cubicBezTo>
                <a:cubicBezTo>
                  <a:pt x="57683" y="271463"/>
                  <a:pt x="0" y="329146"/>
                  <a:pt x="0" y="400050"/>
                </a:cubicBezTo>
                <a:cubicBezTo>
                  <a:pt x="0" y="455857"/>
                  <a:pt x="35938" y="502987"/>
                  <a:pt x="85725" y="520741"/>
                </a:cubicBezTo>
                <a:lnTo>
                  <a:pt x="85725" y="642938"/>
                </a:lnTo>
                <a:cubicBezTo>
                  <a:pt x="85725" y="729596"/>
                  <a:pt x="156229" y="800100"/>
                  <a:pt x="242888" y="800100"/>
                </a:cubicBezTo>
                <a:lnTo>
                  <a:pt x="442913" y="800100"/>
                </a:lnTo>
                <a:cubicBezTo>
                  <a:pt x="529571" y="800100"/>
                  <a:pt x="600075" y="729596"/>
                  <a:pt x="600075" y="642938"/>
                </a:cubicBezTo>
                <a:lnTo>
                  <a:pt x="600075" y="453180"/>
                </a:lnTo>
                <a:cubicBezTo>
                  <a:pt x="713603" y="432845"/>
                  <a:pt x="800100" y="333594"/>
                  <a:pt x="800100" y="214313"/>
                </a:cubicBezTo>
                <a:lnTo>
                  <a:pt x="800100" y="71438"/>
                </a:lnTo>
                <a:cubicBezTo>
                  <a:pt x="800100" y="47758"/>
                  <a:pt x="780917" y="28575"/>
                  <a:pt x="757238" y="28575"/>
                </a:cubicBezTo>
                <a:close/>
                <a:moveTo>
                  <a:pt x="57150" y="400050"/>
                </a:moveTo>
                <a:cubicBezTo>
                  <a:pt x="57150" y="360664"/>
                  <a:pt x="89202" y="328613"/>
                  <a:pt x="128588" y="328613"/>
                </a:cubicBezTo>
                <a:cubicBezTo>
                  <a:pt x="167973" y="328613"/>
                  <a:pt x="200025" y="360664"/>
                  <a:pt x="200025" y="400050"/>
                </a:cubicBezTo>
                <a:cubicBezTo>
                  <a:pt x="200025" y="439436"/>
                  <a:pt x="167973" y="471488"/>
                  <a:pt x="128588" y="471488"/>
                </a:cubicBezTo>
                <a:cubicBezTo>
                  <a:pt x="89202" y="471488"/>
                  <a:pt x="57150" y="439436"/>
                  <a:pt x="57150" y="40005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dirty="0"/>
          </a:p>
        </p:txBody>
      </p:sp>
      <p:grpSp>
        <p:nvGrpSpPr>
          <p:cNvPr id="67" name="Группа 66" descr="Значок пластыря">
            <a:extLst>
              <a:ext uri="{FF2B5EF4-FFF2-40B4-BE49-F238E27FC236}">
                <a16:creationId xmlns:a16="http://schemas.microsoft.com/office/drawing/2014/main" id="{DB470874-CC94-462D-9F62-0D114CE75994}"/>
              </a:ext>
            </a:extLst>
          </p:cNvPr>
          <p:cNvGrpSpPr>
            <a:grpSpLocks noChangeAspect="1"/>
          </p:cNvGrpSpPr>
          <p:nvPr/>
        </p:nvGrpSpPr>
        <p:grpSpPr>
          <a:xfrm>
            <a:off x="715820" y="4162082"/>
            <a:ext cx="266395" cy="267026"/>
            <a:chOff x="4543214" y="4114712"/>
            <a:chExt cx="301914" cy="302629"/>
          </a:xfrm>
        </p:grpSpPr>
        <p:sp>
          <p:nvSpPr>
            <p:cNvPr id="68" name="Полилиния: фигура 45">
              <a:extLst>
                <a:ext uri="{FF2B5EF4-FFF2-40B4-BE49-F238E27FC236}">
                  <a16:creationId xmlns:a16="http://schemas.microsoft.com/office/drawing/2014/main" id="{E5D7B243-4C7E-41A0-8DC9-7064981F3372}"/>
                </a:ext>
              </a:extLst>
            </p:cNvPr>
            <p:cNvSpPr/>
            <p:nvPr/>
          </p:nvSpPr>
          <p:spPr>
            <a:xfrm>
              <a:off x="4543292" y="4282753"/>
              <a:ext cx="134588" cy="134588"/>
            </a:xfrm>
            <a:custGeom>
              <a:avLst/>
              <a:gdLst>
                <a:gd name="connsiteX0" fmla="*/ 359379 w 352425"/>
                <a:gd name="connsiteY0" fmla="*/ 240430 h 352425"/>
                <a:gd name="connsiteX1" fmla="*/ 281731 w 352425"/>
                <a:gd name="connsiteY1" fmla="*/ 318078 h 352425"/>
                <a:gd name="connsiteX2" fmla="*/ 84278 w 352425"/>
                <a:gd name="connsiteY2" fmla="*/ 322707 h 352425"/>
                <a:gd name="connsiteX3" fmla="*/ 32176 w 352425"/>
                <a:gd name="connsiteY3" fmla="*/ 268519 h 352425"/>
                <a:gd name="connsiteX4" fmla="*/ 41892 w 352425"/>
                <a:gd name="connsiteY4" fmla="*/ 77076 h 352425"/>
                <a:gd name="connsiteX5" fmla="*/ 118968 w 352425"/>
                <a:gd name="connsiteY5" fmla="*/ 0 h 352425"/>
                <a:gd name="connsiteX6" fmla="*/ 359379 w 352425"/>
                <a:gd name="connsiteY6" fmla="*/ 24043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425" h="352425">
                  <a:moveTo>
                    <a:pt x="359379" y="240430"/>
                  </a:moveTo>
                  <a:lnTo>
                    <a:pt x="281731" y="318078"/>
                  </a:lnTo>
                  <a:cubicBezTo>
                    <a:pt x="228020" y="371818"/>
                    <a:pt x="141266" y="373932"/>
                    <a:pt x="84278" y="322707"/>
                  </a:cubicBezTo>
                  <a:cubicBezTo>
                    <a:pt x="66247" y="306495"/>
                    <a:pt x="48731" y="288255"/>
                    <a:pt x="32176" y="268519"/>
                  </a:cubicBezTo>
                  <a:cubicBezTo>
                    <a:pt x="-14230" y="212989"/>
                    <a:pt x="-9962" y="128911"/>
                    <a:pt x="41892" y="77076"/>
                  </a:cubicBezTo>
                  <a:lnTo>
                    <a:pt x="118968" y="0"/>
                  </a:lnTo>
                  <a:lnTo>
                    <a:pt x="359379" y="24043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69" name="Полилиния: Фигура 46">
              <a:extLst>
                <a:ext uri="{FF2B5EF4-FFF2-40B4-BE49-F238E27FC236}">
                  <a16:creationId xmlns:a16="http://schemas.microsoft.com/office/drawing/2014/main" id="{CAD058DD-18E5-442F-856B-1D7CF5154784}"/>
                </a:ext>
              </a:extLst>
            </p:cNvPr>
            <p:cNvSpPr/>
            <p:nvPr/>
          </p:nvSpPr>
          <p:spPr>
            <a:xfrm>
              <a:off x="4543214" y="4114712"/>
              <a:ext cx="301914" cy="301913"/>
            </a:xfrm>
            <a:custGeom>
              <a:avLst/>
              <a:gdLst>
                <a:gd name="connsiteX0" fmla="*/ 640426 w 790575"/>
                <a:gd name="connsiteY0" fmla="*/ 399610 h 790575"/>
                <a:gd name="connsiteX1" fmla="*/ 758269 w 790575"/>
                <a:gd name="connsiteY1" fmla="*/ 281766 h 790575"/>
                <a:gd name="connsiteX2" fmla="*/ 762927 w 790575"/>
                <a:gd name="connsiteY2" fmla="*/ 84313 h 790575"/>
                <a:gd name="connsiteX3" fmla="*/ 708682 w 790575"/>
                <a:gd name="connsiteY3" fmla="*/ 32202 h 790575"/>
                <a:gd name="connsiteX4" fmla="*/ 517249 w 790575"/>
                <a:gd name="connsiteY4" fmla="*/ 41917 h 790575"/>
                <a:gd name="connsiteX5" fmla="*/ 399996 w 790575"/>
                <a:gd name="connsiteY5" fmla="*/ 159170 h 790575"/>
                <a:gd name="connsiteX6" fmla="*/ 282734 w 790575"/>
                <a:gd name="connsiteY6" fmla="*/ 41908 h 790575"/>
                <a:gd name="connsiteX7" fmla="*/ 91300 w 790575"/>
                <a:gd name="connsiteY7" fmla="*/ 32183 h 790575"/>
                <a:gd name="connsiteX8" fmla="*/ 37055 w 790575"/>
                <a:gd name="connsiteY8" fmla="*/ 84313 h 790575"/>
                <a:gd name="connsiteX9" fmla="*/ 41713 w 790575"/>
                <a:gd name="connsiteY9" fmla="*/ 281766 h 790575"/>
                <a:gd name="connsiteX10" fmla="*/ 518058 w 790575"/>
                <a:gd name="connsiteY10" fmla="*/ 758093 h 790575"/>
                <a:gd name="connsiteX11" fmla="*/ 715512 w 790575"/>
                <a:gd name="connsiteY11" fmla="*/ 762722 h 790575"/>
                <a:gd name="connsiteX12" fmla="*/ 767642 w 790575"/>
                <a:gd name="connsiteY12" fmla="*/ 708515 h 790575"/>
                <a:gd name="connsiteX13" fmla="*/ 757907 w 790575"/>
                <a:gd name="connsiteY13" fmla="*/ 517081 h 790575"/>
                <a:gd name="connsiteX14" fmla="*/ 640426 w 790575"/>
                <a:gd name="connsiteY14" fmla="*/ 399610 h 790575"/>
                <a:gd name="connsiteX15" fmla="*/ 485721 w 790575"/>
                <a:gd name="connsiteY15" fmla="*/ 356957 h 790575"/>
                <a:gd name="connsiteX16" fmla="*/ 442859 w 790575"/>
                <a:gd name="connsiteY16" fmla="*/ 399819 h 790575"/>
                <a:gd name="connsiteX17" fmla="*/ 399996 w 790575"/>
                <a:gd name="connsiteY17" fmla="*/ 356957 h 790575"/>
                <a:gd name="connsiteX18" fmla="*/ 442859 w 790575"/>
                <a:gd name="connsiteY18" fmla="*/ 314094 h 790575"/>
                <a:gd name="connsiteX19" fmla="*/ 485721 w 790575"/>
                <a:gd name="connsiteY19" fmla="*/ 356957 h 790575"/>
                <a:gd name="connsiteX20" fmla="*/ 357134 w 790575"/>
                <a:gd name="connsiteY20" fmla="*/ 228369 h 790575"/>
                <a:gd name="connsiteX21" fmla="*/ 399996 w 790575"/>
                <a:gd name="connsiteY21" fmla="*/ 271232 h 790575"/>
                <a:gd name="connsiteX22" fmla="*/ 357134 w 790575"/>
                <a:gd name="connsiteY22" fmla="*/ 314094 h 790575"/>
                <a:gd name="connsiteX23" fmla="*/ 314271 w 790575"/>
                <a:gd name="connsiteY23" fmla="*/ 271232 h 790575"/>
                <a:gd name="connsiteX24" fmla="*/ 357134 w 790575"/>
                <a:gd name="connsiteY24" fmla="*/ 228369 h 790575"/>
                <a:gd name="connsiteX25" fmla="*/ 271409 w 790575"/>
                <a:gd name="connsiteY25" fmla="*/ 399819 h 790575"/>
                <a:gd name="connsiteX26" fmla="*/ 228546 w 790575"/>
                <a:gd name="connsiteY26" fmla="*/ 356957 h 790575"/>
                <a:gd name="connsiteX27" fmla="*/ 271409 w 790575"/>
                <a:gd name="connsiteY27" fmla="*/ 314094 h 790575"/>
                <a:gd name="connsiteX28" fmla="*/ 314271 w 790575"/>
                <a:gd name="connsiteY28" fmla="*/ 356957 h 790575"/>
                <a:gd name="connsiteX29" fmla="*/ 271409 w 790575"/>
                <a:gd name="connsiteY29" fmla="*/ 399819 h 790575"/>
                <a:gd name="connsiteX30" fmla="*/ 357134 w 790575"/>
                <a:gd name="connsiteY30" fmla="*/ 485544 h 790575"/>
                <a:gd name="connsiteX31" fmla="*/ 314271 w 790575"/>
                <a:gd name="connsiteY31" fmla="*/ 442682 h 790575"/>
                <a:gd name="connsiteX32" fmla="*/ 357134 w 790575"/>
                <a:gd name="connsiteY32" fmla="*/ 399819 h 790575"/>
                <a:gd name="connsiteX33" fmla="*/ 399996 w 790575"/>
                <a:gd name="connsiteY33" fmla="*/ 442682 h 790575"/>
                <a:gd name="connsiteX34" fmla="*/ 357134 w 790575"/>
                <a:gd name="connsiteY34" fmla="*/ 485544 h 790575"/>
                <a:gd name="connsiteX35" fmla="*/ 442859 w 790575"/>
                <a:gd name="connsiteY35" fmla="*/ 571269 h 790575"/>
                <a:gd name="connsiteX36" fmla="*/ 399996 w 790575"/>
                <a:gd name="connsiteY36" fmla="*/ 528407 h 790575"/>
                <a:gd name="connsiteX37" fmla="*/ 442859 w 790575"/>
                <a:gd name="connsiteY37" fmla="*/ 485544 h 790575"/>
                <a:gd name="connsiteX38" fmla="*/ 485721 w 790575"/>
                <a:gd name="connsiteY38" fmla="*/ 528407 h 790575"/>
                <a:gd name="connsiteX39" fmla="*/ 442859 w 790575"/>
                <a:gd name="connsiteY39" fmla="*/ 571269 h 790575"/>
                <a:gd name="connsiteX40" fmla="*/ 528584 w 790575"/>
                <a:gd name="connsiteY40" fmla="*/ 485544 h 790575"/>
                <a:gd name="connsiteX41" fmla="*/ 485721 w 790575"/>
                <a:gd name="connsiteY41" fmla="*/ 442682 h 790575"/>
                <a:gd name="connsiteX42" fmla="*/ 528584 w 790575"/>
                <a:gd name="connsiteY42" fmla="*/ 399819 h 790575"/>
                <a:gd name="connsiteX43" fmla="*/ 571446 w 790575"/>
                <a:gd name="connsiteY43" fmla="*/ 442682 h 790575"/>
                <a:gd name="connsiteX44" fmla="*/ 528584 w 790575"/>
                <a:gd name="connsiteY44" fmla="*/ 485544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90575" h="790575">
                  <a:moveTo>
                    <a:pt x="640426" y="399610"/>
                  </a:moveTo>
                  <a:lnTo>
                    <a:pt x="758269" y="281766"/>
                  </a:lnTo>
                  <a:cubicBezTo>
                    <a:pt x="812048" y="227979"/>
                    <a:pt x="814076" y="141254"/>
                    <a:pt x="762927" y="84313"/>
                  </a:cubicBezTo>
                  <a:cubicBezTo>
                    <a:pt x="746630" y="66206"/>
                    <a:pt x="728380" y="48661"/>
                    <a:pt x="708682" y="32202"/>
                  </a:cubicBezTo>
                  <a:cubicBezTo>
                    <a:pt x="653152" y="-14223"/>
                    <a:pt x="569103" y="-9918"/>
                    <a:pt x="517249" y="41917"/>
                  </a:cubicBezTo>
                  <a:lnTo>
                    <a:pt x="399996" y="159170"/>
                  </a:lnTo>
                  <a:lnTo>
                    <a:pt x="282734" y="41908"/>
                  </a:lnTo>
                  <a:cubicBezTo>
                    <a:pt x="230861" y="-9956"/>
                    <a:pt x="146802" y="-14242"/>
                    <a:pt x="91300" y="32183"/>
                  </a:cubicBezTo>
                  <a:cubicBezTo>
                    <a:pt x="71603" y="48661"/>
                    <a:pt x="53353" y="66197"/>
                    <a:pt x="37055" y="84313"/>
                  </a:cubicBezTo>
                  <a:cubicBezTo>
                    <a:pt x="-14094" y="141254"/>
                    <a:pt x="-12056" y="227979"/>
                    <a:pt x="41713" y="281766"/>
                  </a:cubicBezTo>
                  <a:lnTo>
                    <a:pt x="518058" y="758093"/>
                  </a:lnTo>
                  <a:cubicBezTo>
                    <a:pt x="571884" y="811947"/>
                    <a:pt x="658638" y="813842"/>
                    <a:pt x="715512" y="762722"/>
                  </a:cubicBezTo>
                  <a:cubicBezTo>
                    <a:pt x="733590" y="746463"/>
                    <a:pt x="751116" y="728232"/>
                    <a:pt x="767642" y="708515"/>
                  </a:cubicBezTo>
                  <a:cubicBezTo>
                    <a:pt x="814019" y="652994"/>
                    <a:pt x="809752" y="568917"/>
                    <a:pt x="757907" y="517081"/>
                  </a:cubicBezTo>
                  <a:lnTo>
                    <a:pt x="640426" y="399610"/>
                  </a:lnTo>
                  <a:close/>
                  <a:moveTo>
                    <a:pt x="485721" y="356957"/>
                  </a:moveTo>
                  <a:cubicBezTo>
                    <a:pt x="485721" y="380626"/>
                    <a:pt x="466528" y="399819"/>
                    <a:pt x="442859" y="399819"/>
                  </a:cubicBezTo>
                  <a:cubicBezTo>
                    <a:pt x="419189" y="399819"/>
                    <a:pt x="399996" y="380626"/>
                    <a:pt x="399996" y="356957"/>
                  </a:cubicBezTo>
                  <a:cubicBezTo>
                    <a:pt x="399996" y="333287"/>
                    <a:pt x="419189" y="314094"/>
                    <a:pt x="442859" y="314094"/>
                  </a:cubicBezTo>
                  <a:cubicBezTo>
                    <a:pt x="466528" y="314094"/>
                    <a:pt x="485721" y="333287"/>
                    <a:pt x="485721" y="356957"/>
                  </a:cubicBezTo>
                  <a:close/>
                  <a:moveTo>
                    <a:pt x="357134" y="228369"/>
                  </a:moveTo>
                  <a:cubicBezTo>
                    <a:pt x="380803" y="228369"/>
                    <a:pt x="399996" y="247562"/>
                    <a:pt x="399996" y="271232"/>
                  </a:cubicBezTo>
                  <a:cubicBezTo>
                    <a:pt x="399996" y="294901"/>
                    <a:pt x="380803" y="314094"/>
                    <a:pt x="357134" y="314094"/>
                  </a:cubicBezTo>
                  <a:cubicBezTo>
                    <a:pt x="333464" y="314094"/>
                    <a:pt x="314271" y="294901"/>
                    <a:pt x="314271" y="271232"/>
                  </a:cubicBezTo>
                  <a:cubicBezTo>
                    <a:pt x="314271" y="247562"/>
                    <a:pt x="333464" y="228369"/>
                    <a:pt x="357134" y="228369"/>
                  </a:cubicBezTo>
                  <a:close/>
                  <a:moveTo>
                    <a:pt x="271409" y="399819"/>
                  </a:moveTo>
                  <a:cubicBezTo>
                    <a:pt x="247739" y="399819"/>
                    <a:pt x="228546" y="380626"/>
                    <a:pt x="228546" y="356957"/>
                  </a:cubicBezTo>
                  <a:cubicBezTo>
                    <a:pt x="228546" y="333287"/>
                    <a:pt x="247739" y="314094"/>
                    <a:pt x="271409" y="314094"/>
                  </a:cubicBezTo>
                  <a:cubicBezTo>
                    <a:pt x="295078" y="314094"/>
                    <a:pt x="314271" y="333287"/>
                    <a:pt x="314271" y="356957"/>
                  </a:cubicBezTo>
                  <a:cubicBezTo>
                    <a:pt x="314271" y="380626"/>
                    <a:pt x="295078" y="399819"/>
                    <a:pt x="271409" y="399819"/>
                  </a:cubicBezTo>
                  <a:close/>
                  <a:moveTo>
                    <a:pt x="357134" y="485544"/>
                  </a:moveTo>
                  <a:cubicBezTo>
                    <a:pt x="333464" y="485544"/>
                    <a:pt x="314271" y="466351"/>
                    <a:pt x="314271" y="442682"/>
                  </a:cubicBezTo>
                  <a:cubicBezTo>
                    <a:pt x="314271" y="419012"/>
                    <a:pt x="333464" y="399819"/>
                    <a:pt x="357134" y="399819"/>
                  </a:cubicBezTo>
                  <a:cubicBezTo>
                    <a:pt x="380803" y="399819"/>
                    <a:pt x="399996" y="419012"/>
                    <a:pt x="399996" y="442682"/>
                  </a:cubicBezTo>
                  <a:cubicBezTo>
                    <a:pt x="399996" y="466351"/>
                    <a:pt x="380803" y="485544"/>
                    <a:pt x="357134" y="485544"/>
                  </a:cubicBezTo>
                  <a:close/>
                  <a:moveTo>
                    <a:pt x="442859" y="571269"/>
                  </a:moveTo>
                  <a:cubicBezTo>
                    <a:pt x="419189" y="571269"/>
                    <a:pt x="399996" y="552076"/>
                    <a:pt x="399996" y="528407"/>
                  </a:cubicBezTo>
                  <a:cubicBezTo>
                    <a:pt x="399996" y="504737"/>
                    <a:pt x="419189" y="485544"/>
                    <a:pt x="442859" y="485544"/>
                  </a:cubicBezTo>
                  <a:cubicBezTo>
                    <a:pt x="466528" y="485544"/>
                    <a:pt x="485721" y="504737"/>
                    <a:pt x="485721" y="528407"/>
                  </a:cubicBezTo>
                  <a:cubicBezTo>
                    <a:pt x="485721" y="552076"/>
                    <a:pt x="466528" y="571269"/>
                    <a:pt x="442859" y="571269"/>
                  </a:cubicBezTo>
                  <a:close/>
                  <a:moveTo>
                    <a:pt x="528584" y="485544"/>
                  </a:moveTo>
                  <a:cubicBezTo>
                    <a:pt x="504914" y="485544"/>
                    <a:pt x="485721" y="466351"/>
                    <a:pt x="485721" y="442682"/>
                  </a:cubicBezTo>
                  <a:cubicBezTo>
                    <a:pt x="485721" y="419012"/>
                    <a:pt x="504914" y="399819"/>
                    <a:pt x="528584" y="399819"/>
                  </a:cubicBezTo>
                  <a:cubicBezTo>
                    <a:pt x="552253" y="399819"/>
                    <a:pt x="571446" y="419012"/>
                    <a:pt x="571446" y="442682"/>
                  </a:cubicBezTo>
                  <a:cubicBezTo>
                    <a:pt x="571446" y="466351"/>
                    <a:pt x="552253" y="485544"/>
                    <a:pt x="528584" y="48554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sp>
        <p:nvSpPr>
          <p:cNvPr id="70" name="Графический объект 23" descr="Значок часов">
            <a:extLst>
              <a:ext uri="{FF2B5EF4-FFF2-40B4-BE49-F238E27FC236}">
                <a16:creationId xmlns:a16="http://schemas.microsoft.com/office/drawing/2014/main" id="{5495C1F9-7920-41BF-8ACA-22F12780B550}"/>
              </a:ext>
            </a:extLst>
          </p:cNvPr>
          <p:cNvSpPr>
            <a:spLocks noChangeAspect="1"/>
          </p:cNvSpPr>
          <p:nvPr/>
        </p:nvSpPr>
        <p:spPr>
          <a:xfrm>
            <a:off x="703930" y="2000245"/>
            <a:ext cx="278285" cy="278285"/>
          </a:xfrm>
          <a:custGeom>
            <a:avLst/>
            <a:gdLst>
              <a:gd name="connsiteX0" fmla="*/ 657911 w 1314450"/>
              <a:gd name="connsiteY0" fmla="*/ 1315822 h 1314450"/>
              <a:gd name="connsiteX1" fmla="*/ 0 w 1314450"/>
              <a:gd name="connsiteY1" fmla="*/ 657911 h 1314450"/>
              <a:gd name="connsiteX2" fmla="*/ 657911 w 1314450"/>
              <a:gd name="connsiteY2" fmla="*/ 0 h 1314450"/>
              <a:gd name="connsiteX3" fmla="*/ 1315822 w 1314450"/>
              <a:gd name="connsiteY3" fmla="*/ 657911 h 1314450"/>
              <a:gd name="connsiteX4" fmla="*/ 657911 w 1314450"/>
              <a:gd name="connsiteY4" fmla="*/ 1315822 h 1314450"/>
              <a:gd name="connsiteX5" fmla="*/ 657911 w 1314450"/>
              <a:gd name="connsiteY5" fmla="*/ 1315822 h 1314450"/>
              <a:gd name="connsiteX6" fmla="*/ 719947 w 1314450"/>
              <a:gd name="connsiteY6" fmla="*/ 358073 h 1314450"/>
              <a:gd name="connsiteX7" fmla="*/ 614001 w 1314450"/>
              <a:gd name="connsiteY7" fmla="*/ 358073 h 1314450"/>
              <a:gd name="connsiteX8" fmla="*/ 614001 w 1314450"/>
              <a:gd name="connsiteY8" fmla="*/ 620516 h 1314450"/>
              <a:gd name="connsiteX9" fmla="*/ 351558 w 1314450"/>
              <a:gd name="connsiteY9" fmla="*/ 620516 h 1314450"/>
              <a:gd name="connsiteX10" fmla="*/ 351558 w 1314450"/>
              <a:gd name="connsiteY10" fmla="*/ 726453 h 1314450"/>
              <a:gd name="connsiteX11" fmla="*/ 666969 w 1314450"/>
              <a:gd name="connsiteY11" fmla="*/ 726453 h 1314450"/>
              <a:gd name="connsiteX12" fmla="*/ 667388 w 1314450"/>
              <a:gd name="connsiteY12" fmla="*/ 726453 h 1314450"/>
              <a:gd name="connsiteX13" fmla="*/ 705202 w 1314450"/>
              <a:gd name="connsiteY13" fmla="*/ 711613 h 1314450"/>
              <a:gd name="connsiteX14" fmla="*/ 719947 w 1314450"/>
              <a:gd name="connsiteY14" fmla="*/ 673894 h 1314450"/>
              <a:gd name="connsiteX15" fmla="*/ 719947 w 1314450"/>
              <a:gd name="connsiteY15" fmla="*/ 673475 h 1314450"/>
              <a:gd name="connsiteX16" fmla="*/ 719947 w 1314450"/>
              <a:gd name="connsiteY16" fmla="*/ 358073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14450" h="1314450">
                <a:moveTo>
                  <a:pt x="657911" y="1315822"/>
                </a:moveTo>
                <a:cubicBezTo>
                  <a:pt x="294570" y="1315822"/>
                  <a:pt x="0" y="1021242"/>
                  <a:pt x="0" y="657911"/>
                </a:cubicBezTo>
                <a:cubicBezTo>
                  <a:pt x="0" y="294580"/>
                  <a:pt x="294570" y="0"/>
                  <a:pt x="657911" y="0"/>
                </a:cubicBezTo>
                <a:cubicBezTo>
                  <a:pt x="1021242" y="0"/>
                  <a:pt x="1315822" y="294580"/>
                  <a:pt x="1315822" y="657911"/>
                </a:cubicBezTo>
                <a:cubicBezTo>
                  <a:pt x="1315822" y="1021251"/>
                  <a:pt x="1021242" y="1315822"/>
                  <a:pt x="657911" y="1315822"/>
                </a:cubicBezTo>
                <a:lnTo>
                  <a:pt x="657911" y="1315822"/>
                </a:lnTo>
                <a:close/>
                <a:moveTo>
                  <a:pt x="719947" y="358073"/>
                </a:moveTo>
                <a:cubicBezTo>
                  <a:pt x="719947" y="288026"/>
                  <a:pt x="614001" y="288007"/>
                  <a:pt x="614001" y="358073"/>
                </a:cubicBezTo>
                <a:lnTo>
                  <a:pt x="614001" y="620516"/>
                </a:lnTo>
                <a:lnTo>
                  <a:pt x="351558" y="620516"/>
                </a:lnTo>
                <a:cubicBezTo>
                  <a:pt x="281511" y="620516"/>
                  <a:pt x="281492" y="726453"/>
                  <a:pt x="351558" y="726453"/>
                </a:cubicBezTo>
                <a:lnTo>
                  <a:pt x="666969" y="726453"/>
                </a:lnTo>
                <a:lnTo>
                  <a:pt x="667388" y="726453"/>
                </a:lnTo>
                <a:cubicBezTo>
                  <a:pt x="683866" y="726453"/>
                  <a:pt x="696478" y="720585"/>
                  <a:pt x="705202" y="711613"/>
                </a:cubicBezTo>
                <a:cubicBezTo>
                  <a:pt x="714118" y="702888"/>
                  <a:pt x="719947" y="690324"/>
                  <a:pt x="719947" y="673894"/>
                </a:cubicBezTo>
                <a:lnTo>
                  <a:pt x="719947" y="673475"/>
                </a:lnTo>
                <a:lnTo>
                  <a:pt x="719947" y="3580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dirty="0"/>
          </a:p>
        </p:txBody>
      </p:sp>
      <p:grpSp>
        <p:nvGrpSpPr>
          <p:cNvPr id="72" name="Группа 71" descr="Значок врача">
            <a:extLst>
              <a:ext uri="{FF2B5EF4-FFF2-40B4-BE49-F238E27FC236}">
                <a16:creationId xmlns:a16="http://schemas.microsoft.com/office/drawing/2014/main" id="{E9DBD697-D950-4E35-9DE5-A0C834127864}"/>
              </a:ext>
            </a:extLst>
          </p:cNvPr>
          <p:cNvGrpSpPr>
            <a:grpSpLocks noChangeAspect="1"/>
          </p:cNvGrpSpPr>
          <p:nvPr/>
        </p:nvGrpSpPr>
        <p:grpSpPr>
          <a:xfrm>
            <a:off x="7811300" y="1963456"/>
            <a:ext cx="306222" cy="372176"/>
            <a:chOff x="6939367" y="37502"/>
            <a:chExt cx="742950" cy="902969"/>
          </a:xfrm>
        </p:grpSpPr>
        <p:sp>
          <p:nvSpPr>
            <p:cNvPr id="73" name="Полилиния: фигура 53">
              <a:extLst>
                <a:ext uri="{FF2B5EF4-FFF2-40B4-BE49-F238E27FC236}">
                  <a16:creationId xmlns:a16="http://schemas.microsoft.com/office/drawing/2014/main" id="{48ADB8A8-8157-4E9C-BA76-1F538C33554B}"/>
                </a:ext>
              </a:extLst>
            </p:cNvPr>
            <p:cNvSpPr/>
            <p:nvPr/>
          </p:nvSpPr>
          <p:spPr>
            <a:xfrm>
              <a:off x="7477530" y="594714"/>
              <a:ext cx="57150" cy="57150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4" name="Полилиния: Фигура 54">
              <a:extLst>
                <a:ext uri="{FF2B5EF4-FFF2-40B4-BE49-F238E27FC236}">
                  <a16:creationId xmlns:a16="http://schemas.microsoft.com/office/drawing/2014/main" id="{CA00A7B0-F072-47CC-9356-6E33947D7A4A}"/>
                </a:ext>
              </a:extLst>
            </p:cNvPr>
            <p:cNvSpPr/>
            <p:nvPr/>
          </p:nvSpPr>
          <p:spPr>
            <a:xfrm>
              <a:off x="6939367" y="454696"/>
              <a:ext cx="742950" cy="485775"/>
            </a:xfrm>
            <a:custGeom>
              <a:avLst/>
              <a:gdLst>
                <a:gd name="connsiteX0" fmla="*/ 556260 w 742950"/>
                <a:gd name="connsiteY0" fmla="*/ 0 h 485775"/>
                <a:gd name="connsiteX1" fmla="*/ 531495 w 742950"/>
                <a:gd name="connsiteY1" fmla="*/ 19050 h 485775"/>
                <a:gd name="connsiteX2" fmla="*/ 581025 w 742950"/>
                <a:gd name="connsiteY2" fmla="*/ 112395 h 485775"/>
                <a:gd name="connsiteX3" fmla="*/ 625793 w 742950"/>
                <a:gd name="connsiteY3" fmla="*/ 168593 h 485775"/>
                <a:gd name="connsiteX4" fmla="*/ 567690 w 742950"/>
                <a:gd name="connsiteY4" fmla="*/ 226695 h 485775"/>
                <a:gd name="connsiteX5" fmla="*/ 509587 w 742950"/>
                <a:gd name="connsiteY5" fmla="*/ 168593 h 485775"/>
                <a:gd name="connsiteX6" fmla="*/ 551498 w 742950"/>
                <a:gd name="connsiteY6" fmla="*/ 113348 h 485775"/>
                <a:gd name="connsiteX7" fmla="*/ 505778 w 742950"/>
                <a:gd name="connsiteY7" fmla="*/ 35243 h 485775"/>
                <a:gd name="connsiteX8" fmla="*/ 376237 w 742950"/>
                <a:gd name="connsiteY8" fmla="*/ 67628 h 485775"/>
                <a:gd name="connsiteX9" fmla="*/ 250508 w 742950"/>
                <a:gd name="connsiteY9" fmla="*/ 37148 h 485775"/>
                <a:gd name="connsiteX10" fmla="*/ 204787 w 742950"/>
                <a:gd name="connsiteY10" fmla="*/ 168593 h 485775"/>
                <a:gd name="connsiteX11" fmla="*/ 290512 w 742950"/>
                <a:gd name="connsiteY11" fmla="*/ 269558 h 485775"/>
                <a:gd name="connsiteX12" fmla="*/ 290512 w 742950"/>
                <a:gd name="connsiteY12" fmla="*/ 337185 h 485775"/>
                <a:gd name="connsiteX13" fmla="*/ 275273 w 742950"/>
                <a:gd name="connsiteY13" fmla="*/ 352425 h 485775"/>
                <a:gd name="connsiteX14" fmla="*/ 228600 w 742950"/>
                <a:gd name="connsiteY14" fmla="*/ 352425 h 485775"/>
                <a:gd name="connsiteX15" fmla="*/ 213360 w 742950"/>
                <a:gd name="connsiteY15" fmla="*/ 337185 h 485775"/>
                <a:gd name="connsiteX16" fmla="*/ 228600 w 742950"/>
                <a:gd name="connsiteY16" fmla="*/ 321945 h 485775"/>
                <a:gd name="connsiteX17" fmla="*/ 260985 w 742950"/>
                <a:gd name="connsiteY17" fmla="*/ 321945 h 485775"/>
                <a:gd name="connsiteX18" fmla="*/ 260985 w 742950"/>
                <a:gd name="connsiteY18" fmla="*/ 268605 h 485775"/>
                <a:gd name="connsiteX19" fmla="*/ 188595 w 742950"/>
                <a:gd name="connsiteY19" fmla="*/ 196215 h 485775"/>
                <a:gd name="connsiteX20" fmla="*/ 116205 w 742950"/>
                <a:gd name="connsiteY20" fmla="*/ 268605 h 485775"/>
                <a:gd name="connsiteX21" fmla="*/ 116205 w 742950"/>
                <a:gd name="connsiteY21" fmla="*/ 321945 h 485775"/>
                <a:gd name="connsiteX22" fmla="*/ 148590 w 742950"/>
                <a:gd name="connsiteY22" fmla="*/ 321945 h 485775"/>
                <a:gd name="connsiteX23" fmla="*/ 163830 w 742950"/>
                <a:gd name="connsiteY23" fmla="*/ 337185 h 485775"/>
                <a:gd name="connsiteX24" fmla="*/ 148590 w 742950"/>
                <a:gd name="connsiteY24" fmla="*/ 352425 h 485775"/>
                <a:gd name="connsiteX25" fmla="*/ 100965 w 742950"/>
                <a:gd name="connsiteY25" fmla="*/ 352425 h 485775"/>
                <a:gd name="connsiteX26" fmla="*/ 85725 w 742950"/>
                <a:gd name="connsiteY26" fmla="*/ 337185 h 485775"/>
                <a:gd name="connsiteX27" fmla="*/ 85725 w 742950"/>
                <a:gd name="connsiteY27" fmla="*/ 269558 h 485775"/>
                <a:gd name="connsiteX28" fmla="*/ 174308 w 742950"/>
                <a:gd name="connsiteY28" fmla="*/ 168593 h 485775"/>
                <a:gd name="connsiteX29" fmla="*/ 223837 w 742950"/>
                <a:gd name="connsiteY29" fmla="*/ 21907 h 485775"/>
                <a:gd name="connsiteX30" fmla="*/ 194310 w 742950"/>
                <a:gd name="connsiteY30" fmla="*/ 0 h 485775"/>
                <a:gd name="connsiteX31" fmla="*/ 0 w 742950"/>
                <a:gd name="connsiteY31" fmla="*/ 259080 h 485775"/>
                <a:gd name="connsiteX32" fmla="*/ 0 w 742950"/>
                <a:gd name="connsiteY32" fmla="*/ 429578 h 485775"/>
                <a:gd name="connsiteX33" fmla="*/ 58103 w 742950"/>
                <a:gd name="connsiteY33" fmla="*/ 487680 h 485775"/>
                <a:gd name="connsiteX34" fmla="*/ 693420 w 742950"/>
                <a:gd name="connsiteY34" fmla="*/ 487680 h 485775"/>
                <a:gd name="connsiteX35" fmla="*/ 751523 w 742950"/>
                <a:gd name="connsiteY35" fmla="*/ 429578 h 485775"/>
                <a:gd name="connsiteX36" fmla="*/ 751523 w 742950"/>
                <a:gd name="connsiteY36" fmla="*/ 259080 h 485775"/>
                <a:gd name="connsiteX37" fmla="*/ 556260 w 742950"/>
                <a:gd name="connsiteY37" fmla="*/ 0 h 485775"/>
                <a:gd name="connsiteX38" fmla="*/ 549593 w 742950"/>
                <a:gd name="connsiteY38" fmla="*/ 366713 h 485775"/>
                <a:gd name="connsiteX39" fmla="*/ 541020 w 742950"/>
                <a:gd name="connsiteY39" fmla="*/ 375285 h 485775"/>
                <a:gd name="connsiteX40" fmla="*/ 502920 w 742950"/>
                <a:gd name="connsiteY40" fmla="*/ 375285 h 485775"/>
                <a:gd name="connsiteX41" fmla="*/ 502920 w 742950"/>
                <a:gd name="connsiteY41" fmla="*/ 414338 h 485775"/>
                <a:gd name="connsiteX42" fmla="*/ 494348 w 742950"/>
                <a:gd name="connsiteY42" fmla="*/ 422910 h 485775"/>
                <a:gd name="connsiteX43" fmla="*/ 461010 w 742950"/>
                <a:gd name="connsiteY43" fmla="*/ 422910 h 485775"/>
                <a:gd name="connsiteX44" fmla="*/ 452437 w 742950"/>
                <a:gd name="connsiteY44" fmla="*/ 414338 h 485775"/>
                <a:gd name="connsiteX45" fmla="*/ 452437 w 742950"/>
                <a:gd name="connsiteY45" fmla="*/ 375285 h 485775"/>
                <a:gd name="connsiteX46" fmla="*/ 414337 w 742950"/>
                <a:gd name="connsiteY46" fmla="*/ 375285 h 485775"/>
                <a:gd name="connsiteX47" fmla="*/ 405765 w 742950"/>
                <a:gd name="connsiteY47" fmla="*/ 366713 h 485775"/>
                <a:gd name="connsiteX48" fmla="*/ 405765 w 742950"/>
                <a:gd name="connsiteY48" fmla="*/ 332422 h 485775"/>
                <a:gd name="connsiteX49" fmla="*/ 414337 w 742950"/>
                <a:gd name="connsiteY49" fmla="*/ 323850 h 485775"/>
                <a:gd name="connsiteX50" fmla="*/ 452437 w 742950"/>
                <a:gd name="connsiteY50" fmla="*/ 323850 h 485775"/>
                <a:gd name="connsiteX51" fmla="*/ 452437 w 742950"/>
                <a:gd name="connsiteY51" fmla="*/ 284797 h 485775"/>
                <a:gd name="connsiteX52" fmla="*/ 461010 w 742950"/>
                <a:gd name="connsiteY52" fmla="*/ 276225 h 485775"/>
                <a:gd name="connsiteX53" fmla="*/ 494348 w 742950"/>
                <a:gd name="connsiteY53" fmla="*/ 276225 h 485775"/>
                <a:gd name="connsiteX54" fmla="*/ 502920 w 742950"/>
                <a:gd name="connsiteY54" fmla="*/ 284797 h 485775"/>
                <a:gd name="connsiteX55" fmla="*/ 502920 w 742950"/>
                <a:gd name="connsiteY55" fmla="*/ 323850 h 485775"/>
                <a:gd name="connsiteX56" fmla="*/ 541020 w 742950"/>
                <a:gd name="connsiteY56" fmla="*/ 323850 h 485775"/>
                <a:gd name="connsiteX57" fmla="*/ 549593 w 742950"/>
                <a:gd name="connsiteY57" fmla="*/ 332422 h 485775"/>
                <a:gd name="connsiteX58" fmla="*/ 549593 w 742950"/>
                <a:gd name="connsiteY58" fmla="*/ 366713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742950" h="485775">
                  <a:moveTo>
                    <a:pt x="556260" y="0"/>
                  </a:moveTo>
                  <a:cubicBezTo>
                    <a:pt x="548640" y="7620"/>
                    <a:pt x="540068" y="13335"/>
                    <a:pt x="531495" y="19050"/>
                  </a:cubicBezTo>
                  <a:cubicBezTo>
                    <a:pt x="550545" y="39053"/>
                    <a:pt x="575310" y="73343"/>
                    <a:pt x="581025" y="112395"/>
                  </a:cubicBezTo>
                  <a:cubicBezTo>
                    <a:pt x="606743" y="118110"/>
                    <a:pt x="625793" y="141923"/>
                    <a:pt x="625793" y="168593"/>
                  </a:cubicBezTo>
                  <a:cubicBezTo>
                    <a:pt x="625793" y="200978"/>
                    <a:pt x="600075" y="226695"/>
                    <a:pt x="567690" y="226695"/>
                  </a:cubicBezTo>
                  <a:cubicBezTo>
                    <a:pt x="535305" y="226695"/>
                    <a:pt x="509587" y="200978"/>
                    <a:pt x="509587" y="168593"/>
                  </a:cubicBezTo>
                  <a:cubicBezTo>
                    <a:pt x="509587" y="142875"/>
                    <a:pt x="527685" y="120015"/>
                    <a:pt x="551498" y="113348"/>
                  </a:cubicBezTo>
                  <a:cubicBezTo>
                    <a:pt x="545783" y="80963"/>
                    <a:pt x="521970" y="51435"/>
                    <a:pt x="505778" y="35243"/>
                  </a:cubicBezTo>
                  <a:cubicBezTo>
                    <a:pt x="466725" y="56198"/>
                    <a:pt x="422910" y="67628"/>
                    <a:pt x="376237" y="67628"/>
                  </a:cubicBezTo>
                  <a:cubicBezTo>
                    <a:pt x="331470" y="67628"/>
                    <a:pt x="288608" y="56198"/>
                    <a:pt x="250508" y="37148"/>
                  </a:cubicBezTo>
                  <a:cubicBezTo>
                    <a:pt x="234315" y="61913"/>
                    <a:pt x="208598" y="110490"/>
                    <a:pt x="204787" y="168593"/>
                  </a:cubicBezTo>
                  <a:cubicBezTo>
                    <a:pt x="253365" y="176213"/>
                    <a:pt x="290512" y="218122"/>
                    <a:pt x="290512" y="269558"/>
                  </a:cubicBezTo>
                  <a:lnTo>
                    <a:pt x="290512" y="337185"/>
                  </a:lnTo>
                  <a:cubicBezTo>
                    <a:pt x="290512" y="345758"/>
                    <a:pt x="283845" y="352425"/>
                    <a:pt x="275273" y="352425"/>
                  </a:cubicBezTo>
                  <a:lnTo>
                    <a:pt x="228600" y="352425"/>
                  </a:lnTo>
                  <a:cubicBezTo>
                    <a:pt x="220028" y="352425"/>
                    <a:pt x="213360" y="345758"/>
                    <a:pt x="213360" y="337185"/>
                  </a:cubicBezTo>
                  <a:cubicBezTo>
                    <a:pt x="213360" y="328613"/>
                    <a:pt x="220028" y="321945"/>
                    <a:pt x="228600" y="321945"/>
                  </a:cubicBezTo>
                  <a:lnTo>
                    <a:pt x="260985" y="321945"/>
                  </a:lnTo>
                  <a:lnTo>
                    <a:pt x="260985" y="268605"/>
                  </a:lnTo>
                  <a:cubicBezTo>
                    <a:pt x="260985" y="228600"/>
                    <a:pt x="228600" y="196215"/>
                    <a:pt x="188595" y="196215"/>
                  </a:cubicBezTo>
                  <a:cubicBezTo>
                    <a:pt x="148590" y="196215"/>
                    <a:pt x="116205" y="228600"/>
                    <a:pt x="116205" y="268605"/>
                  </a:cubicBezTo>
                  <a:lnTo>
                    <a:pt x="116205" y="321945"/>
                  </a:lnTo>
                  <a:lnTo>
                    <a:pt x="148590" y="321945"/>
                  </a:lnTo>
                  <a:cubicBezTo>
                    <a:pt x="157163" y="321945"/>
                    <a:pt x="163830" y="328613"/>
                    <a:pt x="163830" y="337185"/>
                  </a:cubicBezTo>
                  <a:cubicBezTo>
                    <a:pt x="163830" y="345758"/>
                    <a:pt x="157163" y="352425"/>
                    <a:pt x="148590" y="352425"/>
                  </a:cubicBezTo>
                  <a:lnTo>
                    <a:pt x="100965" y="352425"/>
                  </a:lnTo>
                  <a:cubicBezTo>
                    <a:pt x="92392" y="352425"/>
                    <a:pt x="85725" y="345758"/>
                    <a:pt x="85725" y="337185"/>
                  </a:cubicBezTo>
                  <a:lnTo>
                    <a:pt x="85725" y="269558"/>
                  </a:lnTo>
                  <a:cubicBezTo>
                    <a:pt x="85725" y="218122"/>
                    <a:pt x="123825" y="175260"/>
                    <a:pt x="174308" y="168593"/>
                  </a:cubicBezTo>
                  <a:cubicBezTo>
                    <a:pt x="178117" y="102870"/>
                    <a:pt x="205740" y="50482"/>
                    <a:pt x="223837" y="21907"/>
                  </a:cubicBezTo>
                  <a:cubicBezTo>
                    <a:pt x="213360" y="15240"/>
                    <a:pt x="203835" y="8573"/>
                    <a:pt x="194310" y="0"/>
                  </a:cubicBezTo>
                  <a:cubicBezTo>
                    <a:pt x="81915" y="33338"/>
                    <a:pt x="0" y="137160"/>
                    <a:pt x="0" y="259080"/>
                  </a:cubicBezTo>
                  <a:lnTo>
                    <a:pt x="0" y="429578"/>
                  </a:lnTo>
                  <a:cubicBezTo>
                    <a:pt x="0" y="461963"/>
                    <a:pt x="25717" y="487680"/>
                    <a:pt x="58103" y="487680"/>
                  </a:cubicBezTo>
                  <a:lnTo>
                    <a:pt x="693420" y="487680"/>
                  </a:lnTo>
                  <a:cubicBezTo>
                    <a:pt x="725805" y="487680"/>
                    <a:pt x="751523" y="461963"/>
                    <a:pt x="751523" y="429578"/>
                  </a:cubicBezTo>
                  <a:lnTo>
                    <a:pt x="751523" y="259080"/>
                  </a:lnTo>
                  <a:cubicBezTo>
                    <a:pt x="750570" y="136208"/>
                    <a:pt x="668655" y="32385"/>
                    <a:pt x="556260" y="0"/>
                  </a:cubicBezTo>
                  <a:close/>
                  <a:moveTo>
                    <a:pt x="549593" y="366713"/>
                  </a:moveTo>
                  <a:cubicBezTo>
                    <a:pt x="549593" y="371475"/>
                    <a:pt x="545783" y="375285"/>
                    <a:pt x="541020" y="375285"/>
                  </a:cubicBezTo>
                  <a:lnTo>
                    <a:pt x="502920" y="375285"/>
                  </a:lnTo>
                  <a:lnTo>
                    <a:pt x="502920" y="414338"/>
                  </a:lnTo>
                  <a:cubicBezTo>
                    <a:pt x="502920" y="419100"/>
                    <a:pt x="499110" y="422910"/>
                    <a:pt x="494348" y="422910"/>
                  </a:cubicBezTo>
                  <a:lnTo>
                    <a:pt x="461010" y="422910"/>
                  </a:lnTo>
                  <a:cubicBezTo>
                    <a:pt x="456248" y="422910"/>
                    <a:pt x="452437" y="419100"/>
                    <a:pt x="452437" y="414338"/>
                  </a:cubicBezTo>
                  <a:lnTo>
                    <a:pt x="452437" y="375285"/>
                  </a:lnTo>
                  <a:lnTo>
                    <a:pt x="414337" y="375285"/>
                  </a:lnTo>
                  <a:cubicBezTo>
                    <a:pt x="409575" y="375285"/>
                    <a:pt x="405765" y="371475"/>
                    <a:pt x="405765" y="366713"/>
                  </a:cubicBezTo>
                  <a:lnTo>
                    <a:pt x="405765" y="332422"/>
                  </a:lnTo>
                  <a:cubicBezTo>
                    <a:pt x="405765" y="327660"/>
                    <a:pt x="409575" y="323850"/>
                    <a:pt x="414337" y="323850"/>
                  </a:cubicBezTo>
                  <a:lnTo>
                    <a:pt x="452437" y="323850"/>
                  </a:lnTo>
                  <a:lnTo>
                    <a:pt x="452437" y="284797"/>
                  </a:lnTo>
                  <a:cubicBezTo>
                    <a:pt x="452437" y="280035"/>
                    <a:pt x="456248" y="276225"/>
                    <a:pt x="461010" y="276225"/>
                  </a:cubicBezTo>
                  <a:lnTo>
                    <a:pt x="494348" y="276225"/>
                  </a:lnTo>
                  <a:cubicBezTo>
                    <a:pt x="499110" y="276225"/>
                    <a:pt x="502920" y="280035"/>
                    <a:pt x="502920" y="284797"/>
                  </a:cubicBezTo>
                  <a:lnTo>
                    <a:pt x="502920" y="323850"/>
                  </a:lnTo>
                  <a:lnTo>
                    <a:pt x="541020" y="323850"/>
                  </a:lnTo>
                  <a:cubicBezTo>
                    <a:pt x="545783" y="323850"/>
                    <a:pt x="549593" y="327660"/>
                    <a:pt x="549593" y="332422"/>
                  </a:cubicBezTo>
                  <a:lnTo>
                    <a:pt x="549593" y="36671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5" name="Полилиния: фигура 56">
              <a:extLst>
                <a:ext uri="{FF2B5EF4-FFF2-40B4-BE49-F238E27FC236}">
                  <a16:creationId xmlns:a16="http://schemas.microsoft.com/office/drawing/2014/main" id="{39EAB1B9-6D19-49E6-B4AE-5D32BC38E444}"/>
                </a:ext>
              </a:extLst>
            </p:cNvPr>
            <p:cNvSpPr/>
            <p:nvPr/>
          </p:nvSpPr>
          <p:spPr>
            <a:xfrm>
              <a:off x="7104150" y="37502"/>
              <a:ext cx="419100" cy="419100"/>
            </a:xfrm>
            <a:custGeom>
              <a:avLst/>
              <a:gdLst>
                <a:gd name="connsiteX0" fmla="*/ 421005 w 419100"/>
                <a:gd name="connsiteY0" fmla="*/ 210503 h 419100"/>
                <a:gd name="connsiteX1" fmla="*/ 210503 w 419100"/>
                <a:gd name="connsiteY1" fmla="*/ 421005 h 419100"/>
                <a:gd name="connsiteX2" fmla="*/ 0 w 419100"/>
                <a:gd name="connsiteY2" fmla="*/ 210503 h 419100"/>
                <a:gd name="connsiteX3" fmla="*/ 210503 w 419100"/>
                <a:gd name="connsiteY3" fmla="*/ 0 h 419100"/>
                <a:gd name="connsiteX4" fmla="*/ 421005 w 419100"/>
                <a:gd name="connsiteY4" fmla="*/ 210503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419100">
                  <a:moveTo>
                    <a:pt x="421005" y="210503"/>
                  </a:moveTo>
                  <a:cubicBezTo>
                    <a:pt x="421005" y="326760"/>
                    <a:pt x="326760" y="421005"/>
                    <a:pt x="210503" y="421005"/>
                  </a:cubicBezTo>
                  <a:cubicBezTo>
                    <a:pt x="94245" y="421005"/>
                    <a:pt x="0" y="326760"/>
                    <a:pt x="0" y="210503"/>
                  </a:cubicBezTo>
                  <a:cubicBezTo>
                    <a:pt x="0" y="94245"/>
                    <a:pt x="94245" y="0"/>
                    <a:pt x="210503" y="0"/>
                  </a:cubicBezTo>
                  <a:cubicBezTo>
                    <a:pt x="326760" y="0"/>
                    <a:pt x="421005" y="94245"/>
                    <a:pt x="421005" y="21050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pic>
        <p:nvPicPr>
          <p:cNvPr id="81" name="Рисунок 80" descr="Линия кардиограммы">
            <a:extLst>
              <a:ext uri="{FF2B5EF4-FFF2-40B4-BE49-F238E27FC236}">
                <a16:creationId xmlns:a16="http://schemas.microsoft.com/office/drawing/2014/main" id="{CF3CF4DD-4D31-4118-BEC8-48E0CFB07422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147213" y="4025669"/>
            <a:ext cx="511585" cy="511585"/>
          </a:xfrm>
        </p:spPr>
      </p:pic>
      <p:pic>
        <p:nvPicPr>
          <p:cNvPr id="82" name="Рисунок 81" descr="ДНК">
            <a:extLst>
              <a:ext uri="{FF2B5EF4-FFF2-40B4-BE49-F238E27FC236}">
                <a16:creationId xmlns:a16="http://schemas.microsoft.com/office/drawing/2014/main" id="{59BC955A-4F46-42BB-AE8B-64B294B4094A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796167" y="4025669"/>
            <a:ext cx="511585" cy="511585"/>
          </a:xfrm>
        </p:spPr>
      </p:pic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275C6854-B085-4AC0-984F-E73F9C3884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7804095" y="3962308"/>
            <a:ext cx="462986" cy="671118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8195905" y="3731475"/>
            <a:ext cx="31055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Человек самостоятельно может все </a:t>
            </a:r>
            <a:r>
              <a:rPr lang="ru-RU" sz="1400" dirty="0" smtClean="0">
                <a:solidFill>
                  <a:schemeClr val="bg1"/>
                </a:solidFill>
              </a:rPr>
              <a:t>решить и </a:t>
            </a:r>
            <a:r>
              <a:rPr lang="ru-RU" sz="1400" dirty="0">
                <a:solidFill>
                  <a:schemeClr val="bg1"/>
                </a:solidFill>
              </a:rPr>
              <a:t>заказать жидкость с </a:t>
            </a:r>
            <a:r>
              <a:rPr lang="ru-RU" sz="1400" dirty="0" smtClean="0">
                <a:solidFill>
                  <a:schemeClr val="bg1"/>
                </a:solidFill>
              </a:rPr>
              <a:t>доставкой, не выходя из дома.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 </a:t>
            </a:r>
            <a:r>
              <a:rPr lang="ru-RU" sz="1400" dirty="0">
                <a:solidFill>
                  <a:schemeClr val="bg1"/>
                </a:solidFill>
              </a:rPr>
              <a:t>условиях </a:t>
            </a:r>
            <a:r>
              <a:rPr lang="ru-RU" sz="1400" dirty="0" smtClean="0">
                <a:solidFill>
                  <a:schemeClr val="bg1"/>
                </a:solidFill>
              </a:rPr>
              <a:t>пандемии это удобно </a:t>
            </a:r>
            <a:r>
              <a:rPr lang="ru-RU" sz="1400" dirty="0">
                <a:solidFill>
                  <a:schemeClr val="bg1"/>
                </a:solidFill>
              </a:rPr>
              <a:t>и безопасно.</a:t>
            </a:r>
          </a:p>
        </p:txBody>
      </p:sp>
      <p:sp>
        <p:nvSpPr>
          <p:cNvPr id="30" name="Номер слайда 4">
            <a:extLst>
              <a:ext uri="{FF2B5EF4-FFF2-40B4-BE49-F238E27FC236}">
                <a16:creationId xmlns:a16="http://schemas.microsoft.com/office/drawing/2014/main" id="{D3927B38-2109-4A32-9B61-7046301BA0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5764" y="6241764"/>
            <a:ext cx="270474" cy="270474"/>
          </a:xfrm>
          <a:solidFill>
            <a:schemeClr val="tx2"/>
          </a:solidFill>
        </p:spPr>
        <p:txBody>
          <a:bodyPr vert="horz" lIns="0" tIns="0" rIns="0" bIns="0" rtlCol="0" anchor="ctr"/>
          <a:lstStyle/>
          <a:p>
            <a:r>
              <a:rPr lang="ru-RU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8640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акурс зданий с уровня земли">
            <a:extLst>
              <a:ext uri="{FF2B5EF4-FFF2-40B4-BE49-F238E27FC236}">
                <a16:creationId xmlns:a16="http://schemas.microsoft.com/office/drawing/2014/main" id="{094A5D1B-B8BE-4CE8-8D90-3F36D4EADDEA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000" y="179109"/>
            <a:ext cx="11832000" cy="6513922"/>
          </a:xfr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C9191F1-E8DF-4B64-8A28-BC458F6A03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" name="объект 7" descr="Бежевый прямоугольник">
            <a:extLst>
              <a:ext uri="{FF2B5EF4-FFF2-40B4-BE49-F238E27FC236}">
                <a16:creationId xmlns:a16="http://schemas.microsoft.com/office/drawing/2014/main" id="{F173E3BB-F601-4F0E-90AC-4E1473812240}"/>
              </a:ext>
            </a:extLst>
          </p:cNvPr>
          <p:cNvSpPr/>
          <p:nvPr/>
        </p:nvSpPr>
        <p:spPr bwMode="white">
          <a:xfrm flipV="1">
            <a:off x="562976" y="617263"/>
            <a:ext cx="5436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6182" y="772176"/>
            <a:ext cx="5595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Средство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Lulu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имеет сертификат соответствия системы добровольной сертификации ПРОМТЕХСТАНДАРТ, а также Декларацию о соответствии Евразийского экономического союза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271" y="177895"/>
            <a:ext cx="4333729" cy="651513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976" y="2920552"/>
            <a:ext cx="2373686" cy="357251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048000" y="2976489"/>
            <a:ext cx="46302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 упаковки: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 по применению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Флакончик с сывороткой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флакончике проточка, в которой находится пипетка для нанесения жидкости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1075" y="640122"/>
            <a:ext cx="1043886" cy="10665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0089" y="1818402"/>
            <a:ext cx="1025858" cy="89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4CEA7-D60A-47AE-A867-C557D000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Как правильно наносить жидкость</a:t>
            </a:r>
            <a:endParaRPr lang="ru-RU" dirty="0"/>
          </a:p>
        </p:txBody>
      </p:sp>
      <p:sp>
        <p:nvSpPr>
          <p:cNvPr id="5" name="объект 7" descr="Бежевый прямоугольник">
            <a:extLst>
              <a:ext uri="{FF2B5EF4-FFF2-40B4-BE49-F238E27FC236}">
                <a16:creationId xmlns:a16="http://schemas.microsoft.com/office/drawing/2014/main" id="{F173E3BB-F601-4F0E-90AC-4E1473812240}"/>
              </a:ext>
            </a:extLst>
          </p:cNvPr>
          <p:cNvSpPr/>
          <p:nvPr/>
        </p:nvSpPr>
        <p:spPr bwMode="white">
          <a:xfrm flipV="1">
            <a:off x="722099" y="1277068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4000" y="1726289"/>
            <a:ext cx="1101213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595959"/>
                </a:solidFill>
              </a:rPr>
              <a:t>Расположить </a:t>
            </a:r>
            <a:r>
              <a:rPr lang="ru-RU" sz="1600" dirty="0">
                <a:solidFill>
                  <a:srgbClr val="595959"/>
                </a:solidFill>
              </a:rPr>
              <a:t>человека </a:t>
            </a:r>
            <a:r>
              <a:rPr lang="ru-RU" sz="1600" dirty="0" smtClean="0">
                <a:solidFill>
                  <a:srgbClr val="595959"/>
                </a:solidFill>
              </a:rPr>
              <a:t>так, чтобы </a:t>
            </a:r>
            <a:r>
              <a:rPr lang="ru-RU" sz="1600" dirty="0">
                <a:solidFill>
                  <a:srgbClr val="595959"/>
                </a:solidFill>
              </a:rPr>
              <a:t>жидкость </a:t>
            </a:r>
            <a:r>
              <a:rPr lang="ru-RU" sz="1600" dirty="0" smtClean="0">
                <a:solidFill>
                  <a:srgbClr val="595959"/>
                </a:solidFill>
              </a:rPr>
              <a:t>стекала </a:t>
            </a:r>
            <a:r>
              <a:rPr lang="ru-RU" sz="1600" dirty="0">
                <a:solidFill>
                  <a:srgbClr val="595959"/>
                </a:solidFill>
              </a:rPr>
              <a:t>на проблемный участок под </a:t>
            </a:r>
            <a:r>
              <a:rPr lang="ru-RU" sz="1600" dirty="0" smtClean="0">
                <a:solidFill>
                  <a:srgbClr val="595959"/>
                </a:solidFill>
              </a:rPr>
              <a:t>углом 90° (</a:t>
            </a:r>
            <a:r>
              <a:rPr lang="ru-RU" sz="1600" dirty="0" err="1" smtClean="0">
                <a:solidFill>
                  <a:srgbClr val="595959"/>
                </a:solidFill>
              </a:rPr>
              <a:t>см.следующий</a:t>
            </a:r>
            <a:r>
              <a:rPr lang="ru-RU" sz="1600" dirty="0" smtClean="0">
                <a:solidFill>
                  <a:srgbClr val="595959"/>
                </a:solidFill>
              </a:rPr>
              <a:t> слайд)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595959"/>
                </a:solidFill>
              </a:rPr>
              <a:t>Для </a:t>
            </a:r>
            <a:r>
              <a:rPr lang="ru-RU" sz="1600" dirty="0">
                <a:solidFill>
                  <a:srgbClr val="595959"/>
                </a:solidFill>
              </a:rPr>
              <a:t>предотвращения </a:t>
            </a:r>
            <a:r>
              <a:rPr lang="ru-RU" sz="1600" dirty="0" smtClean="0">
                <a:solidFill>
                  <a:srgbClr val="595959"/>
                </a:solidFill>
              </a:rPr>
              <a:t>попадания </a:t>
            </a:r>
            <a:r>
              <a:rPr lang="ru-RU" sz="1600" dirty="0">
                <a:solidFill>
                  <a:srgbClr val="595959"/>
                </a:solidFill>
              </a:rPr>
              <a:t>на здоровые участки вокруг предполагаемого </a:t>
            </a:r>
            <a:r>
              <a:rPr lang="ru-RU" sz="1600" dirty="0" smtClean="0">
                <a:solidFill>
                  <a:srgbClr val="595959"/>
                </a:solidFill>
              </a:rPr>
              <a:t>проблемного образования, рекомендуем обклеить кожу лейкопластырем </a:t>
            </a:r>
            <a:r>
              <a:rPr lang="ru-RU" sz="1600" dirty="0">
                <a:solidFill>
                  <a:srgbClr val="595959"/>
                </a:solidFill>
              </a:rPr>
              <a:t>или </a:t>
            </a:r>
            <a:r>
              <a:rPr lang="ru-RU" sz="1600" dirty="0" smtClean="0">
                <a:solidFill>
                  <a:srgbClr val="595959"/>
                </a:solidFill>
              </a:rPr>
              <a:t>нанести вазелин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595959"/>
                </a:solidFill>
              </a:rPr>
              <a:t>Наносить жидкость и ждать </a:t>
            </a:r>
            <a:r>
              <a:rPr lang="ru-RU" sz="1600" dirty="0">
                <a:solidFill>
                  <a:srgbClr val="595959"/>
                </a:solidFill>
              </a:rPr>
              <a:t>проникновения 10 </a:t>
            </a:r>
            <a:r>
              <a:rPr lang="ru-RU" sz="1600" dirty="0" smtClean="0">
                <a:solidFill>
                  <a:srgbClr val="595959"/>
                </a:solidFill>
              </a:rPr>
              <a:t>минут. Затем снова наносить и ждать </a:t>
            </a:r>
            <a:r>
              <a:rPr lang="ru-RU" sz="1600" dirty="0">
                <a:solidFill>
                  <a:srgbClr val="595959"/>
                </a:solidFill>
              </a:rPr>
              <a:t>10 </a:t>
            </a:r>
            <a:r>
              <a:rPr lang="ru-RU" sz="1600" dirty="0" smtClean="0">
                <a:solidFill>
                  <a:srgbClr val="595959"/>
                </a:solidFill>
              </a:rPr>
              <a:t>минут. Так 3 раза.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595959"/>
                </a:solidFill>
              </a:rPr>
              <a:t>Заклеить обработанное место лейкопластырем, желательно </a:t>
            </a:r>
            <a:r>
              <a:rPr lang="ru-RU" sz="1600" dirty="0">
                <a:solidFill>
                  <a:srgbClr val="595959"/>
                </a:solidFill>
              </a:rPr>
              <a:t>специальным для </a:t>
            </a:r>
            <a:r>
              <a:rPr lang="ru-RU" sz="1600" dirty="0" smtClean="0">
                <a:solidFill>
                  <a:srgbClr val="595959"/>
                </a:solidFill>
              </a:rPr>
              <a:t>мозолей </a:t>
            </a:r>
            <a:r>
              <a:rPr lang="ru-RU" sz="1600" dirty="0">
                <a:solidFill>
                  <a:srgbClr val="595959"/>
                </a:solidFill>
              </a:rPr>
              <a:t>с прокладкой. </a:t>
            </a:r>
            <a:endParaRPr lang="ru-RU" sz="1600" dirty="0" smtClean="0">
              <a:solidFill>
                <a:srgbClr val="595959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ru-RU" sz="1600" dirty="0" smtClean="0">
                <a:solidFill>
                  <a:srgbClr val="595959"/>
                </a:solidFill>
              </a:rPr>
              <a:t>ВАЖНО </a:t>
            </a:r>
            <a:r>
              <a:rPr lang="ru-RU" sz="1600" dirty="0">
                <a:solidFill>
                  <a:srgbClr val="595959"/>
                </a:solidFill>
              </a:rPr>
              <a:t>место нанесения не мочить водой три </a:t>
            </a:r>
            <a:r>
              <a:rPr lang="ru-RU" sz="1600" dirty="0" smtClean="0">
                <a:solidFill>
                  <a:srgbClr val="595959"/>
                </a:solidFill>
              </a:rPr>
              <a:t>дня. До этого, перед нанесением желательно помыться. После </a:t>
            </a:r>
            <a:r>
              <a:rPr lang="ru-RU" sz="1600" dirty="0">
                <a:solidFill>
                  <a:srgbClr val="595959"/>
                </a:solidFill>
              </a:rPr>
              <a:t>трёх дней можно опять хорошо помыться и заново нанести </a:t>
            </a:r>
            <a:r>
              <a:rPr lang="ru-RU" sz="1600" dirty="0" smtClean="0">
                <a:solidFill>
                  <a:srgbClr val="595959"/>
                </a:solidFill>
              </a:rPr>
              <a:t>жидкость 3 раза по ранее описанной схеме </a:t>
            </a:r>
            <a:r>
              <a:rPr lang="ru-RU" sz="1600" dirty="0">
                <a:solidFill>
                  <a:srgbClr val="595959"/>
                </a:solidFill>
              </a:rPr>
              <a:t>10 </a:t>
            </a:r>
            <a:r>
              <a:rPr lang="ru-RU" sz="1600" dirty="0" smtClean="0">
                <a:solidFill>
                  <a:srgbClr val="595959"/>
                </a:solidFill>
              </a:rPr>
              <a:t>минут. Во время мытья нежелательно </a:t>
            </a:r>
            <a:r>
              <a:rPr lang="ru-RU" sz="1600" dirty="0">
                <a:solidFill>
                  <a:srgbClr val="595959"/>
                </a:solidFill>
              </a:rPr>
              <a:t>тереть </a:t>
            </a:r>
            <a:r>
              <a:rPr lang="ru-RU" sz="1600" dirty="0" smtClean="0">
                <a:solidFill>
                  <a:srgbClr val="595959"/>
                </a:solidFill>
              </a:rPr>
              <a:t>мочалкой место </a:t>
            </a:r>
            <a:r>
              <a:rPr lang="ru-RU" sz="1600" dirty="0">
                <a:solidFill>
                  <a:srgbClr val="595959"/>
                </a:solidFill>
              </a:rPr>
              <a:t>нанесения жидкости. После </a:t>
            </a:r>
            <a:r>
              <a:rPr lang="ru-RU" sz="1600" dirty="0" smtClean="0">
                <a:solidFill>
                  <a:srgbClr val="595959"/>
                </a:solidFill>
              </a:rPr>
              <a:t>того, </a:t>
            </a:r>
            <a:r>
              <a:rPr lang="ru-RU" sz="1600" dirty="0">
                <a:solidFill>
                  <a:srgbClr val="595959"/>
                </a:solidFill>
              </a:rPr>
              <a:t>как отпадет пораженный </a:t>
            </a:r>
            <a:r>
              <a:rPr lang="ru-RU" sz="1600" dirty="0" err="1" smtClean="0">
                <a:solidFill>
                  <a:srgbClr val="595959"/>
                </a:solidFill>
              </a:rPr>
              <a:t>невус</a:t>
            </a:r>
            <a:r>
              <a:rPr lang="ru-RU" sz="1600" dirty="0" smtClean="0">
                <a:solidFill>
                  <a:srgbClr val="595959"/>
                </a:solidFill>
              </a:rPr>
              <a:t>, место рекомендуем </a:t>
            </a:r>
            <a:r>
              <a:rPr lang="ru-RU" sz="1600" dirty="0">
                <a:solidFill>
                  <a:srgbClr val="595959"/>
                </a:solidFill>
              </a:rPr>
              <a:t>смазать </a:t>
            </a:r>
            <a:r>
              <a:rPr lang="ru-RU" sz="1600" dirty="0" err="1">
                <a:solidFill>
                  <a:srgbClr val="595959"/>
                </a:solidFill>
              </a:rPr>
              <a:t>пантеноловой</a:t>
            </a:r>
            <a:r>
              <a:rPr lang="ru-RU" sz="1600" dirty="0">
                <a:solidFill>
                  <a:srgbClr val="595959"/>
                </a:solidFill>
              </a:rPr>
              <a:t> мазью для лучшего заживления и регенерации кожного покрова. </a:t>
            </a:r>
            <a:endParaRPr lang="ru-RU" sz="1600" dirty="0" smtClean="0">
              <a:solidFill>
                <a:srgbClr val="595959"/>
              </a:solidFill>
            </a:endParaRPr>
          </a:p>
          <a:p>
            <a:pPr algn="just"/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D3927B38-2109-4A32-9B61-7046301BA0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5764" y="6241764"/>
            <a:ext cx="270474" cy="270474"/>
          </a:xfrm>
          <a:solidFill>
            <a:schemeClr val="tx2"/>
          </a:solidFill>
        </p:spPr>
        <p:txBody>
          <a:bodyPr vert="horz" lIns="0" tIns="0" rIns="0" bIns="0" rtlCol="0" anchor="ctr"/>
          <a:lstStyle/>
          <a:p>
            <a:r>
              <a:rPr lang="ru-RU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1857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927B38-2109-4A32-9B61-7046301BA0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2"/>
          </a:solidFill>
        </p:spPr>
        <p:txBody>
          <a:bodyPr vert="horz" lIns="0" tIns="0" rIns="0" bIns="0" rtlCol="0" anchor="ctr"/>
          <a:lstStyle/>
          <a:p>
            <a:fld id="{EECC7194-A4D0-457B-9D3E-53681723AFF7}" type="slidenum">
              <a:rPr lang="ru-RU">
                <a:solidFill>
                  <a:schemeClr val="bg1"/>
                </a:solidFill>
              </a:rPr>
              <a:pPr/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1178" y="692293"/>
            <a:ext cx="102647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cap="all" spc="-15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Пример правильного нанесения жидкости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6" name="Picture 2" descr="https://lh5.googleusercontent.com/tjpEqCGr1cWGTSPavHQnzWbqd9ewLlYiu5SRE1YjBSnAoMgvX5WYOwy_x6TBea7JR7X5e9BKeIc3dRw6JyO4R2_Qw7ABbApFzA_tGJeA8rOChO9cOwoR3V49601dsj9NytWeqIwACdG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585" y="2102343"/>
            <a:ext cx="3023719" cy="403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ttps://lh4.googleusercontent.com/WQqKOuK1aSSkX_WEi7wgB2VilITL_UNsgM0ZW52hrwmkYnQcXQyxYVUp3jHFUcw6FccDdnopw8HY9Nx4RGib_bwRAfjGqC234nJxIBZobLoxlXQ06CYbeDw3YgoJltkwmKjfEfg4j3j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91" y="2102343"/>
            <a:ext cx="5386723" cy="403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7" descr="Бежевый прямоугольник">
            <a:extLst>
              <a:ext uri="{FF2B5EF4-FFF2-40B4-BE49-F238E27FC236}">
                <a16:creationId xmlns:a16="http://schemas.microsoft.com/office/drawing/2014/main" id="{F173E3BB-F601-4F0E-90AC-4E1473812240}"/>
              </a:ext>
            </a:extLst>
          </p:cNvPr>
          <p:cNvSpPr/>
          <p:nvPr/>
        </p:nvSpPr>
        <p:spPr bwMode="white">
          <a:xfrm flipV="1">
            <a:off x="722099" y="1277068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974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4CEA7-D60A-47AE-A867-C557D000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Вопросы и ответы</a:t>
            </a:r>
            <a:endParaRPr lang="ru-RU" dirty="0"/>
          </a:p>
        </p:txBody>
      </p:sp>
      <p:sp>
        <p:nvSpPr>
          <p:cNvPr id="5" name="объект 7" descr="Бежевый прямоугольник">
            <a:extLst>
              <a:ext uri="{FF2B5EF4-FFF2-40B4-BE49-F238E27FC236}">
                <a16:creationId xmlns:a16="http://schemas.microsoft.com/office/drawing/2014/main" id="{F173E3BB-F601-4F0E-90AC-4E1473812240}"/>
              </a:ext>
            </a:extLst>
          </p:cNvPr>
          <p:cNvSpPr/>
          <p:nvPr/>
        </p:nvSpPr>
        <p:spPr bwMode="white">
          <a:xfrm flipV="1">
            <a:off x="722099" y="1277068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4000" y="1726289"/>
            <a:ext cx="1101213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5959"/>
                </a:solidFill>
                <a:latin typeface="Arial" panose="020B0604020202020204" pitchFamily="34" charset="0"/>
              </a:rPr>
              <a:t>Сколько времени будет происходить отторжение и </a:t>
            </a:r>
            <a:r>
              <a:rPr lang="ru-RU" sz="1600" dirty="0" smtClean="0">
                <a:solidFill>
                  <a:srgbClr val="595959"/>
                </a:solidFill>
                <a:latin typeface="Arial" panose="020B0604020202020204" pitchFamily="34" charset="0"/>
              </a:rPr>
              <a:t>регенерация?</a:t>
            </a:r>
            <a:endParaRPr lang="ru-RU" sz="1600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595959"/>
                </a:solidFill>
                <a:latin typeface="Arial" panose="020B0604020202020204" pitchFamily="34" charset="0"/>
              </a:rPr>
              <a:t>Все зависит от вашего организма и сложности </a:t>
            </a:r>
            <a:r>
              <a:rPr lang="ru-RU" sz="1600" dirty="0" smtClean="0">
                <a:solidFill>
                  <a:srgbClr val="595959"/>
                </a:solidFill>
                <a:latin typeface="Arial" panose="020B0604020202020204" pitchFamily="34" charset="0"/>
              </a:rPr>
              <a:t>образования. Обычно процесс длится от </a:t>
            </a:r>
            <a:r>
              <a:rPr lang="ru-RU" sz="1600" dirty="0">
                <a:solidFill>
                  <a:srgbClr val="595959"/>
                </a:solidFill>
                <a:latin typeface="Arial" panose="020B0604020202020204" pitchFamily="34" charset="0"/>
              </a:rPr>
              <a:t>3-х недель до 15 недель.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595959"/>
                </a:solidFill>
                <a:latin typeface="Arial" panose="020B0604020202020204" pitchFamily="34" charset="0"/>
              </a:rPr>
              <a:t>Сколько раз нужно наносить </a:t>
            </a:r>
            <a:r>
              <a:rPr lang="ru-RU" sz="1600" dirty="0">
                <a:solidFill>
                  <a:srgbClr val="595959"/>
                </a:solidFill>
                <a:latin typeface="Arial" panose="020B0604020202020204" pitchFamily="34" charset="0"/>
              </a:rPr>
              <a:t>жидкость?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595959"/>
                </a:solidFill>
                <a:latin typeface="Arial" panose="020B0604020202020204" pitchFamily="34" charset="0"/>
              </a:rPr>
              <a:t>Опять же зависит от </a:t>
            </a:r>
            <a:r>
              <a:rPr lang="ru-RU" sz="1600" dirty="0">
                <a:solidFill>
                  <a:srgbClr val="595959"/>
                </a:solidFill>
                <a:latin typeface="Arial" panose="020B0604020202020204" pitchFamily="34" charset="0"/>
              </a:rPr>
              <a:t>сложности </a:t>
            </a:r>
            <a:r>
              <a:rPr lang="ru-RU" sz="1600" dirty="0" smtClean="0">
                <a:solidFill>
                  <a:srgbClr val="595959"/>
                </a:solidFill>
                <a:latin typeface="Arial" panose="020B0604020202020204" pitchFamily="34" charset="0"/>
              </a:rPr>
              <a:t>задачи, иногда достаточно три раза. Повторять процедуру нанесения можно до </a:t>
            </a:r>
            <a:r>
              <a:rPr lang="ru-RU" sz="1600" dirty="0">
                <a:solidFill>
                  <a:srgbClr val="595959"/>
                </a:solidFill>
                <a:latin typeface="Arial" panose="020B0604020202020204" pitchFamily="34" charset="0"/>
              </a:rPr>
              <a:t>полного отторжения невуса</a:t>
            </a:r>
            <a:r>
              <a:rPr lang="ru-RU" sz="1600" dirty="0" smtClean="0">
                <a:solidFill>
                  <a:srgbClr val="595959"/>
                </a:solidFill>
                <a:latin typeface="Arial" panose="020B0604020202020204" pitchFamily="34" charset="0"/>
              </a:rPr>
              <a:t>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595959"/>
                </a:solidFill>
                <a:latin typeface="Arial" panose="020B0604020202020204" pitchFamily="34" charset="0"/>
              </a:rPr>
              <a:t>Что делать, если жидкость попала на здоровую кожу?</a:t>
            </a:r>
            <a:endParaRPr lang="ru-RU" sz="1600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600" dirty="0" smtClean="0">
                <a:solidFill>
                  <a:srgbClr val="595959"/>
                </a:solidFill>
                <a:latin typeface="Arial" panose="020B0604020202020204" pitchFamily="34" charset="0"/>
              </a:rPr>
              <a:t>При </a:t>
            </a:r>
            <a:r>
              <a:rPr lang="ru-RU" sz="1600" dirty="0">
                <a:solidFill>
                  <a:srgbClr val="595959"/>
                </a:solidFill>
                <a:latin typeface="Arial" panose="020B0604020202020204" pitchFamily="34" charset="0"/>
              </a:rPr>
              <a:t>попадании на здоровые участки </a:t>
            </a:r>
            <a:r>
              <a:rPr lang="ru-RU" sz="1600" dirty="0" smtClean="0">
                <a:solidFill>
                  <a:srgbClr val="595959"/>
                </a:solidFill>
                <a:latin typeface="Arial" panose="020B0604020202020204" pitchFamily="34" charset="0"/>
              </a:rPr>
              <a:t>кожи </a:t>
            </a:r>
            <a:r>
              <a:rPr lang="ru-RU" sz="1600" dirty="0">
                <a:solidFill>
                  <a:srgbClr val="595959"/>
                </a:solidFill>
                <a:latin typeface="Arial" panose="020B0604020202020204" pitchFamily="34" charset="0"/>
              </a:rPr>
              <a:t>протрите тампоном или смойте обильным </a:t>
            </a:r>
            <a:r>
              <a:rPr lang="ru-RU" sz="1600" dirty="0" smtClean="0">
                <a:solidFill>
                  <a:srgbClr val="595959"/>
                </a:solidFill>
                <a:latin typeface="Arial" panose="020B0604020202020204" pitchFamily="34" charset="0"/>
              </a:rPr>
              <a:t>количеством </a:t>
            </a:r>
            <a:r>
              <a:rPr lang="ru-RU" sz="1600" dirty="0">
                <a:solidFill>
                  <a:srgbClr val="595959"/>
                </a:solidFill>
                <a:latin typeface="Arial" panose="020B0604020202020204" pitchFamily="34" charset="0"/>
              </a:rPr>
              <a:t>воды</a:t>
            </a:r>
            <a:r>
              <a:rPr lang="ru-RU" sz="1600" dirty="0" smtClean="0">
                <a:solidFill>
                  <a:srgbClr val="595959"/>
                </a:solidFill>
                <a:latin typeface="Arial" panose="020B0604020202020204" pitchFamily="34" charset="0"/>
              </a:rPr>
              <a:t>. </a:t>
            </a:r>
            <a:r>
              <a:rPr lang="ru-RU" sz="1600" dirty="0">
                <a:solidFill>
                  <a:srgbClr val="595959"/>
                </a:solidFill>
                <a:latin typeface="Arial" panose="020B0604020202020204" pitchFamily="34" charset="0"/>
              </a:rPr>
              <a:t>Особую осторожность проявляйте на </a:t>
            </a:r>
            <a:r>
              <a:rPr lang="ru-RU" sz="1600" dirty="0" smtClean="0">
                <a:solidFill>
                  <a:srgbClr val="595959"/>
                </a:solidFill>
                <a:latin typeface="Arial" panose="020B0604020202020204" pitchFamily="34" charset="0"/>
              </a:rPr>
              <a:t>лице. Прочитайте </a:t>
            </a:r>
            <a:r>
              <a:rPr lang="ru-RU" sz="1600" dirty="0">
                <a:solidFill>
                  <a:srgbClr val="595959"/>
                </a:solidFill>
                <a:latin typeface="Arial" panose="020B0604020202020204" pitchFamily="34" charset="0"/>
              </a:rPr>
              <a:t>внимательно </a:t>
            </a:r>
            <a:r>
              <a:rPr lang="ru-RU" sz="1600" dirty="0" smtClean="0">
                <a:solidFill>
                  <a:srgbClr val="595959"/>
                </a:solidFill>
                <a:latin typeface="Arial" panose="020B0604020202020204" pitchFamily="34" charset="0"/>
              </a:rPr>
              <a:t>инструкцию перед применением.</a:t>
            </a:r>
            <a:endParaRPr lang="ru-RU" sz="16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D3927B38-2109-4A32-9B61-7046301BA0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5764" y="6241764"/>
            <a:ext cx="270474" cy="270474"/>
          </a:xfrm>
          <a:solidFill>
            <a:schemeClr val="tx2"/>
          </a:solidFill>
        </p:spPr>
        <p:txBody>
          <a:bodyPr vert="horz" lIns="0" tIns="0" rIns="0" bIns="0" rtlCol="0" anchor="ctr"/>
          <a:lstStyle/>
          <a:p>
            <a:r>
              <a:rPr lang="ru-RU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00708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S Healthcare Pitch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MS Healthcare Pitch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2"/>
            </a:gs>
          </a:gsLst>
          <a:lin ang="14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8985_TF00450287" id="{47236EE0-B714-4C01-AC17-6ED3799A5CB0}" vid="{BB7FA567-E2BE-49ED-812C-18562CD2B8A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4BDB64-2AF8-42D4-96C8-B6B6F098993C}">
  <ds:schemaRefs>
    <ds:schemaRef ds:uri="http://schemas.openxmlformats.org/package/2006/metadata/core-properties"/>
    <ds:schemaRef ds:uri="http://www.w3.org/XML/1998/namespace"/>
    <ds:schemaRef ds:uri="http://purl.org/dc/terms/"/>
    <ds:schemaRef ds:uri="71af3243-3dd4-4a8d-8c0d-dd76da1f02a5"/>
    <ds:schemaRef ds:uri="http://schemas.microsoft.com/office/2006/metadata/properties"/>
    <ds:schemaRef ds:uri="16c05727-aa75-4e4a-9b5f-8a80a1165891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C66BDC7-24D2-4343-8D41-18F9C23F86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3BAED8-F9E7-4D41-86E9-333473F90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медицинской компании</Template>
  <TotalTime>0</TotalTime>
  <Words>755</Words>
  <Application>Microsoft Office PowerPoint</Application>
  <PresentationFormat>Широкоэкранный</PresentationFormat>
  <Paragraphs>89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</vt:lpstr>
      <vt:lpstr>Calibri</vt:lpstr>
      <vt:lpstr>Courier New</vt:lpstr>
      <vt:lpstr>Gill Sans MT</vt:lpstr>
      <vt:lpstr>Тема Office</vt:lpstr>
      <vt:lpstr>Ваше решение для лечения кожных новообразований</vt:lpstr>
      <vt:lpstr>Для чего создано средство Lulu?</vt:lpstr>
      <vt:lpstr>С какими образованиями работает жидкость lulu</vt:lpstr>
      <vt:lpstr>ОСНОВНЫЕ преимущества</vt:lpstr>
      <vt:lpstr>Почему использовать Lulu удобнее и эффективнее</vt:lpstr>
      <vt:lpstr>Презентация PowerPoint</vt:lpstr>
      <vt:lpstr>Как правильно наносить жидкость</vt:lpstr>
      <vt:lpstr>Презентация PowerPoint</vt:lpstr>
      <vt:lpstr>Вопросы и ответы</vt:lpstr>
      <vt:lpstr>Почему важно удалять родинки</vt:lpstr>
      <vt:lpstr>Далее слайды с наглядными примерами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2022-01-23T09:45:57Z</dcterms:created>
  <dcterms:modified xsi:type="dcterms:W3CDTF">2023-11-03T13:27:33Z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